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375" r:id="rId3"/>
    <p:sldId id="384" r:id="rId4"/>
    <p:sldId id="385" r:id="rId5"/>
    <p:sldId id="386" r:id="rId6"/>
    <p:sldId id="387" r:id="rId7"/>
    <p:sldId id="388" r:id="rId8"/>
    <p:sldId id="389" r:id="rId9"/>
    <p:sldId id="390" r:id="rId10"/>
    <p:sldId id="391" r:id="rId11"/>
    <p:sldId id="392" r:id="rId12"/>
    <p:sldId id="393" r:id="rId13"/>
    <p:sldId id="394" r:id="rId14"/>
    <p:sldId id="3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6" d="100"/>
          <a:sy n="66" d="100"/>
        </p:scale>
        <p:origin x="90"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4E791-EBA1-4262-8C84-A03EA3BAA32A}" type="datetimeFigureOut">
              <a:rPr lang="en-US" smtClean="0"/>
              <a:t>6/5/2020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4A514-8706-4B7D-9197-B837582C69A7}" type="slidenum">
              <a:rPr lang="en-US" smtClean="0"/>
              <a:t>‹#›</a:t>
            </a:fld>
            <a:endParaRPr lang="en-US"/>
          </a:p>
        </p:txBody>
      </p:sp>
    </p:spTree>
    <p:extLst>
      <p:ext uri="{BB962C8B-B14F-4D97-AF65-F5344CB8AC3E}">
        <p14:creationId xmlns:p14="http://schemas.microsoft.com/office/powerpoint/2010/main" val="106623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cs typeface="B Yekan" panose="00000400000000000000" pitchFamily="2" charset="-78"/>
              </a:defRPr>
            </a:lvl1pPr>
          </a:lstStyle>
          <a:p>
            <a:r>
              <a:rPr lang="fa-IR" dirty="0" smtClean="0"/>
              <a:t>برنامه سازی پیشرفته (مقدمه)</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baseline="0">
                <a:cs typeface="2  Kamran" panose="000004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dirty="0" smtClean="0"/>
              <a:t>صادق اسکندری</a:t>
            </a:r>
          </a:p>
          <a:p>
            <a:r>
              <a:rPr lang="fa-IR" dirty="0" smtClean="0"/>
              <a:t>دانشگاه گیلان، گروه علوم کامپیوتر</a:t>
            </a:r>
          </a:p>
          <a:p>
            <a:r>
              <a:rPr lang="fa-IR" dirty="0" smtClean="0"/>
              <a:t>نیمسال دوم 98-99</a:t>
            </a:r>
            <a:endParaRPr lang="en-US" dirty="0"/>
          </a:p>
        </p:txBody>
      </p:sp>
      <p:sp>
        <p:nvSpPr>
          <p:cNvPr id="4" name="Date Placeholder 3"/>
          <p:cNvSpPr>
            <a:spLocks noGrp="1"/>
          </p:cNvSpPr>
          <p:nvPr>
            <p:ph type="dt" sz="half" idx="10"/>
          </p:nvPr>
        </p:nvSpPr>
        <p:spPr/>
        <p:txBody>
          <a:bodyPr/>
          <a:lstStyle/>
          <a:p>
            <a:fld id="{593A475C-F081-42DC-8781-5CA9D66BBF8C}" type="datetimeFigureOut">
              <a:rPr lang="en-US" smtClean="0"/>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vl1pPr>
          </a:lstStyle>
          <a:p>
            <a:fld id="{23A899F3-6BE7-46ED-A53A-DCF40435850D}" type="slidenum">
              <a:rPr lang="en-US" smtClean="0"/>
              <a:pPr/>
              <a:t>‹#›</a:t>
            </a:fld>
            <a:endParaRPr lang="en-US" dirty="0"/>
          </a:p>
        </p:txBody>
      </p:sp>
    </p:spTree>
    <p:extLst>
      <p:ext uri="{BB962C8B-B14F-4D97-AF65-F5344CB8AC3E}">
        <p14:creationId xmlns:p14="http://schemas.microsoft.com/office/powerpoint/2010/main" val="1402874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A475C-F081-42DC-8781-5CA9D66BBF8C}"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26868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A475C-F081-42DC-8781-5CA9D66BBF8C}"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072028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A475C-F081-42DC-8781-5CA9D66BBF8C}"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400231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3A475C-F081-42DC-8781-5CA9D66BBF8C}"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368876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rtl="1">
              <a:defRPr>
                <a:cs typeface="B Yekan" panose="00000400000000000000" pitchFamily="2" charset="-78"/>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lgn="r" rtl="1">
              <a:defRPr/>
            </a:lvl1pPr>
            <a:lvl2pPr algn="r" rtl="1">
              <a:defRPr/>
            </a:lvl2pPr>
            <a:lvl3pPr algn="r" rtl="1">
              <a:defRPr/>
            </a:lvl3pPr>
            <a:lvl4pPr algn="r" rtl="1">
              <a:defRPr/>
            </a:lvl4pPr>
            <a:lvl5pPr algn="r" rtl="1">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lvl1pPr algn="r" rtl="1">
              <a:defRPr b="1" baseline="0">
                <a:cs typeface="2  Zar" panose="00000400000000000000" pitchFamily="2" charset="-78"/>
              </a:defRPr>
            </a:lvl1pPr>
            <a:lvl2pPr algn="r" rtl="1">
              <a:defRPr>
                <a:cs typeface="2  Zar" panose="00000400000000000000" pitchFamily="2" charset="-78"/>
              </a:defRPr>
            </a:lvl2pPr>
            <a:lvl3pPr algn="r" rtl="1">
              <a:defRPr>
                <a:cs typeface="2  Zar" panose="00000400000000000000" pitchFamily="2" charset="-78"/>
              </a:defRPr>
            </a:lvl3pPr>
            <a:lvl4pPr algn="r" rtl="1">
              <a:defRPr/>
            </a:lvl4pPr>
            <a:lvl5pPr algn="r" rtl="1">
              <a:defRPr/>
            </a:lvl5pPr>
          </a:lstStyle>
          <a:p>
            <a:pPr lvl="0"/>
            <a:r>
              <a:rPr lang="fa-IR" dirty="0" smtClean="0"/>
              <a:t>سطح اول</a:t>
            </a:r>
            <a:endParaRPr lang="en-US" dirty="0" smtClean="0"/>
          </a:p>
          <a:p>
            <a:pPr lvl="1"/>
            <a:r>
              <a:rPr lang="fa-IR" dirty="0" smtClean="0"/>
              <a:t>سطح دوم</a:t>
            </a:r>
            <a:endParaRPr lang="en-US" dirty="0" smtClean="0"/>
          </a:p>
          <a:p>
            <a:pPr lvl="2"/>
            <a:r>
              <a:rPr lang="fa-IR" dirty="0" smtClean="0"/>
              <a:t>سطح سوم</a:t>
            </a:r>
            <a:endParaRPr lang="en-US" dirty="0" smtClean="0"/>
          </a:p>
        </p:txBody>
      </p:sp>
      <p:sp>
        <p:nvSpPr>
          <p:cNvPr id="5" name="Date Placeholder 4"/>
          <p:cNvSpPr>
            <a:spLocks noGrp="1"/>
          </p:cNvSpPr>
          <p:nvPr>
            <p:ph type="dt" sz="half" idx="10"/>
          </p:nvPr>
        </p:nvSpPr>
        <p:spPr/>
        <p:txBody>
          <a:bodyPr/>
          <a:lstStyle/>
          <a:p>
            <a:fld id="{593A475C-F081-42DC-8781-5CA9D66BBF8C}" type="datetimeFigureOut">
              <a:rPr lang="en-US" smtClean="0"/>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07072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3A475C-F081-42DC-8781-5CA9D66BBF8C}" type="datetimeFigureOut">
              <a:rPr lang="en-US" smtClean="0"/>
              <a:t>6/5/2020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87390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3A475C-F081-42DC-8781-5CA9D66BBF8C}" type="datetimeFigureOut">
              <a:rPr lang="en-US" smtClean="0"/>
              <a:t>6/5/2020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412010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A475C-F081-42DC-8781-5CA9D66BBF8C}" type="datetimeFigureOut">
              <a:rPr lang="en-US" smtClean="0"/>
              <a:t>6/5/2020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3374448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A475C-F081-42DC-8781-5CA9D66BBF8C}" type="datetimeFigureOut">
              <a:rPr lang="en-US" smtClean="0"/>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2872964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A475C-F081-42DC-8781-5CA9D66BBF8C}" type="datetimeFigureOut">
              <a:rPr lang="en-US" smtClean="0"/>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716778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A475C-F081-42DC-8781-5CA9D66BBF8C}" type="datetimeFigureOut">
              <a:rPr lang="en-US" smtClean="0"/>
              <a:t>6/5/2020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DFE9E-A4AA-44E2-963E-69026E06C53E}" type="slidenum">
              <a:rPr lang="en-US" smtClean="0"/>
              <a:t>‹#›</a:t>
            </a:fld>
            <a:endParaRPr lang="en-US"/>
          </a:p>
        </p:txBody>
      </p:sp>
    </p:spTree>
    <p:extLst>
      <p:ext uri="{BB962C8B-B14F-4D97-AF65-F5344CB8AC3E}">
        <p14:creationId xmlns:p14="http://schemas.microsoft.com/office/powerpoint/2010/main" val="742798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rtl="1"/>
            <a:r>
              <a:rPr lang="fa-IR" dirty="0" smtClean="0"/>
              <a:t>برنامه سازی پیشرفته </a:t>
            </a:r>
            <a:br>
              <a:rPr lang="fa-IR" dirty="0" smtClean="0"/>
            </a:br>
            <a:r>
              <a:rPr lang="fa-IR" sz="5300" dirty="0" smtClean="0"/>
              <a:t>(برنامه نویسی شیءگرا: وراثت، ماژول ها و پکیج ها) </a:t>
            </a:r>
            <a:endParaRPr lang="en-US" dirty="0"/>
          </a:p>
        </p:txBody>
      </p:sp>
      <p:sp>
        <p:nvSpPr>
          <p:cNvPr id="3" name="Subtitle 2"/>
          <p:cNvSpPr>
            <a:spLocks noGrp="1"/>
          </p:cNvSpPr>
          <p:nvPr>
            <p:ph type="subTitle" idx="1"/>
          </p:nvPr>
        </p:nvSpPr>
        <p:spPr/>
        <p:txBody>
          <a:bodyPr/>
          <a:lstStyle/>
          <a:p>
            <a:r>
              <a:rPr lang="fa-IR" dirty="0" smtClean="0"/>
              <a:t>صادق اسکندری - دانشکده علوم ریاضی، گروه علوم کامپیوتر</a:t>
            </a:r>
          </a:p>
          <a:p>
            <a:r>
              <a:rPr lang="en-US" dirty="0" smtClean="0"/>
              <a:t>eskandari@guilan.ac.ir</a:t>
            </a:r>
            <a:endParaRPr lang="en-US" dirty="0"/>
          </a:p>
        </p:txBody>
      </p:sp>
    </p:spTree>
    <p:extLst>
      <p:ext uri="{BB962C8B-B14F-4D97-AF65-F5344CB8AC3E}">
        <p14:creationId xmlns:p14="http://schemas.microsoft.com/office/powerpoint/2010/main" val="958715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8640" y="1102036"/>
            <a:ext cx="11195737" cy="1077218"/>
          </a:xfrm>
          <a:prstGeom prst="rect">
            <a:avLst/>
          </a:prstGeom>
          <a:noFill/>
        </p:spPr>
        <p:txBody>
          <a:bodyPr wrap="square" rtlCol="0">
            <a:spAutoFit/>
          </a:bodyPr>
          <a:lstStyle/>
          <a:p>
            <a:pPr algn="just" rtl="1"/>
            <a:r>
              <a:rPr lang="fa-IR" sz="3200" b="1" dirty="0" smtClean="0">
                <a:solidFill>
                  <a:srgbClr val="FF0000"/>
                </a:solidFill>
                <a:latin typeface="+mj-lt"/>
                <a:cs typeface="2  Kamran" panose="00000400000000000000" pitchFamily="2" charset="-78"/>
              </a:rPr>
              <a:t>نکته</a:t>
            </a:r>
            <a:r>
              <a:rPr lang="fa-IR" sz="3200" b="1" dirty="0" smtClean="0">
                <a:latin typeface="+mj-lt"/>
                <a:cs typeface="2  Kamran" panose="00000400000000000000" pitchFamily="2" charset="-78"/>
              </a:rPr>
              <a:t>: در پایتون، امکان </a:t>
            </a:r>
            <a:r>
              <a:rPr lang="fa-IR" sz="3200" b="1" dirty="0" smtClean="0">
                <a:solidFill>
                  <a:srgbClr val="00B0F0"/>
                </a:solidFill>
                <a:latin typeface="+mj-lt"/>
                <a:cs typeface="2  Kamran" panose="00000400000000000000" pitchFamily="2" charset="-78"/>
              </a:rPr>
              <a:t>وراثت چندگانه </a:t>
            </a:r>
            <a:r>
              <a:rPr lang="fa-IR" sz="3200" b="1" dirty="0" smtClean="0">
                <a:latin typeface="+mj-lt"/>
                <a:cs typeface="2  Kamran" panose="00000400000000000000" pitchFamily="2" charset="-78"/>
              </a:rPr>
              <a:t>(مشتق شدن یک کلاس از چندین کلاس) وجود دارد. ولی با توجه به پیچیدگی هایی که ایجاد می کند، </a:t>
            </a:r>
            <a:r>
              <a:rPr lang="fa-IR" sz="3200" b="1" dirty="0" smtClean="0">
                <a:solidFill>
                  <a:srgbClr val="00B0F0"/>
                </a:solidFill>
                <a:latin typeface="+mj-lt"/>
                <a:cs typeface="2  Kamran" panose="00000400000000000000" pitchFamily="2" charset="-78"/>
              </a:rPr>
              <a:t>استفاده از آن توصیه نمی شود</a:t>
            </a:r>
            <a:r>
              <a:rPr lang="fa-IR" sz="3200" b="1" dirty="0" smtClean="0">
                <a:latin typeface="+mj-lt"/>
                <a:cs typeface="2  Kamran" panose="00000400000000000000" pitchFamily="2" charset="-78"/>
              </a:rPr>
              <a:t>. </a:t>
            </a:r>
            <a:r>
              <a:rPr lang="fa-IR" sz="3200" b="1" dirty="0" smtClean="0">
                <a:solidFill>
                  <a:srgbClr val="FF0000"/>
                </a:solidFill>
                <a:latin typeface="+mj-lt"/>
                <a:cs typeface="2  Kamran" panose="00000400000000000000" pitchFamily="2" charset="-78"/>
                <a:sym typeface="Webdings" panose="05030102010509060703" pitchFamily="18" charset="2"/>
              </a:rPr>
              <a:t></a:t>
            </a:r>
            <a:endParaRPr lang="fa-IR" sz="3200" b="1" dirty="0" smtClean="0">
              <a:solidFill>
                <a:srgbClr val="FF0000"/>
              </a:solidFill>
              <a:latin typeface="+mj-lt"/>
              <a:cs typeface="2  Kamran" panose="00000400000000000000" pitchFamily="2" charset="-78"/>
            </a:endParaRPr>
          </a:p>
        </p:txBody>
      </p:sp>
      <p:sp>
        <p:nvSpPr>
          <p:cNvPr id="9" name="TextBox 8"/>
          <p:cNvSpPr txBox="1"/>
          <p:nvPr/>
        </p:nvSpPr>
        <p:spPr>
          <a:xfrm>
            <a:off x="10828657" y="218363"/>
            <a:ext cx="1133644" cy="584775"/>
          </a:xfrm>
          <a:prstGeom prst="rect">
            <a:avLst/>
          </a:prstGeom>
          <a:noFill/>
        </p:spPr>
        <p:txBody>
          <a:bodyPr wrap="none" rtlCol="0">
            <a:spAutoFit/>
          </a:bodyPr>
          <a:lstStyle/>
          <a:p>
            <a:pPr algn="r" rtl="1"/>
            <a:r>
              <a:rPr lang="fa-IR" sz="3200" b="1" dirty="0" smtClean="0">
                <a:cs typeface="2  Yekan" panose="00000400000000000000" pitchFamily="2" charset="-78"/>
              </a:rPr>
              <a:t>وراثت</a:t>
            </a:r>
            <a:endParaRPr lang="en-US" sz="3200" b="1" dirty="0">
              <a:cs typeface="2  Yekan" panose="00000400000000000000" pitchFamily="2" charset="-78"/>
            </a:endParaRPr>
          </a:p>
        </p:txBody>
      </p:sp>
      <p:sp>
        <p:nvSpPr>
          <p:cNvPr id="10" name="Rectangle 9"/>
          <p:cNvSpPr/>
          <p:nvPr/>
        </p:nvSpPr>
        <p:spPr>
          <a:xfrm>
            <a:off x="4196475" y="2645971"/>
            <a:ext cx="642812" cy="7162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solidFill>
                  <a:schemeClr val="tx1"/>
                </a:solidFill>
                <a:latin typeface="Gabriola" panose="04040605051002020D02" pitchFamily="82" charset="0"/>
                <a:cs typeface="2  Kamran" panose="00000400000000000000" pitchFamily="2" charset="-78"/>
              </a:rPr>
              <a:t>A</a:t>
            </a:r>
            <a:endParaRPr lang="en-US" sz="2800" b="1" dirty="0">
              <a:solidFill>
                <a:schemeClr val="tx1"/>
              </a:solidFill>
              <a:latin typeface="Gabriola" panose="04040605051002020D02" pitchFamily="82" charset="0"/>
              <a:cs typeface="2  Kamran" panose="00000400000000000000" pitchFamily="2" charset="-78"/>
            </a:endParaRPr>
          </a:p>
        </p:txBody>
      </p:sp>
      <p:sp>
        <p:nvSpPr>
          <p:cNvPr id="14" name="Rectangle 13"/>
          <p:cNvSpPr/>
          <p:nvPr/>
        </p:nvSpPr>
        <p:spPr>
          <a:xfrm>
            <a:off x="4740630" y="4369203"/>
            <a:ext cx="1178702" cy="8157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solidFill>
                  <a:schemeClr val="tx1"/>
                </a:solidFill>
                <a:latin typeface="Gabriola" panose="04040605051002020D02" pitchFamily="82" charset="0"/>
                <a:cs typeface="2  Kamran" panose="00000400000000000000" pitchFamily="2" charset="-78"/>
              </a:rPr>
              <a:t>D</a:t>
            </a:r>
            <a:endParaRPr lang="en-US" sz="2800" b="1" dirty="0">
              <a:solidFill>
                <a:schemeClr val="tx1"/>
              </a:solidFill>
              <a:latin typeface="Gabriola" panose="04040605051002020D02" pitchFamily="82" charset="0"/>
              <a:cs typeface="2  Kamran" panose="00000400000000000000" pitchFamily="2" charset="-78"/>
            </a:endParaRPr>
          </a:p>
        </p:txBody>
      </p:sp>
      <p:cxnSp>
        <p:nvCxnSpPr>
          <p:cNvPr id="17" name="Straight Arrow Connector 16"/>
          <p:cNvCxnSpPr>
            <a:stCxn id="14" idx="0"/>
            <a:endCxn id="10" idx="2"/>
          </p:cNvCxnSpPr>
          <p:nvPr/>
        </p:nvCxnSpPr>
        <p:spPr>
          <a:xfrm flipH="1" flipV="1">
            <a:off x="4517881" y="3362178"/>
            <a:ext cx="812100" cy="10070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5615636" y="2645971"/>
            <a:ext cx="642812" cy="7162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solidFill>
                  <a:schemeClr val="tx1"/>
                </a:solidFill>
                <a:latin typeface="Gabriola" panose="04040605051002020D02" pitchFamily="82" charset="0"/>
                <a:cs typeface="2  Kamran" panose="00000400000000000000" pitchFamily="2" charset="-78"/>
              </a:rPr>
              <a:t>B</a:t>
            </a:r>
            <a:endParaRPr lang="en-US" sz="2800" b="1" dirty="0">
              <a:solidFill>
                <a:schemeClr val="tx1"/>
              </a:solidFill>
              <a:latin typeface="Gabriola" panose="04040605051002020D02" pitchFamily="82" charset="0"/>
              <a:cs typeface="2  Kamran" panose="00000400000000000000" pitchFamily="2" charset="-78"/>
            </a:endParaRPr>
          </a:p>
        </p:txBody>
      </p:sp>
      <p:cxnSp>
        <p:nvCxnSpPr>
          <p:cNvPr id="16" name="Straight Arrow Connector 15"/>
          <p:cNvCxnSpPr>
            <a:stCxn id="14" idx="0"/>
            <a:endCxn id="15" idx="2"/>
          </p:cNvCxnSpPr>
          <p:nvPr/>
        </p:nvCxnSpPr>
        <p:spPr>
          <a:xfrm flipV="1">
            <a:off x="5329981" y="3362178"/>
            <a:ext cx="607061" cy="10070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82067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8640" y="1102036"/>
            <a:ext cx="11195737" cy="1077218"/>
          </a:xfrm>
          <a:prstGeom prst="rect">
            <a:avLst/>
          </a:prstGeom>
          <a:noFill/>
        </p:spPr>
        <p:txBody>
          <a:bodyPr wrap="square" rtlCol="0">
            <a:spAutoFit/>
          </a:bodyPr>
          <a:lstStyle/>
          <a:p>
            <a:pPr algn="just" rtl="1"/>
            <a:r>
              <a:rPr lang="fa-IR" sz="3200" b="1" dirty="0" smtClean="0">
                <a:latin typeface="+mj-lt"/>
                <a:cs typeface="2  Kamran" panose="00000400000000000000" pitchFamily="2" charset="-78"/>
              </a:rPr>
              <a:t>یک </a:t>
            </a:r>
            <a:r>
              <a:rPr lang="fa-IR" sz="3200" b="1" dirty="0" smtClean="0">
                <a:solidFill>
                  <a:schemeClr val="accent1"/>
                </a:solidFill>
                <a:latin typeface="+mj-lt"/>
                <a:cs typeface="2  Kamran" panose="00000400000000000000" pitchFamily="2" charset="-78"/>
              </a:rPr>
              <a:t>ماژول (</a:t>
            </a:r>
            <a:r>
              <a:rPr lang="en-US" sz="3200" b="1" dirty="0" smtClean="0">
                <a:solidFill>
                  <a:schemeClr val="accent1"/>
                </a:solidFill>
                <a:latin typeface="Gabriola" panose="04040605051002020D02" pitchFamily="82" charset="0"/>
                <a:cs typeface="2  Kamran" panose="00000400000000000000" pitchFamily="2" charset="-78"/>
              </a:rPr>
              <a:t>Module</a:t>
            </a:r>
            <a:r>
              <a:rPr lang="fa-IR" sz="3200" b="1" dirty="0" smtClean="0">
                <a:solidFill>
                  <a:schemeClr val="accent1"/>
                </a:solidFill>
                <a:latin typeface="+mj-lt"/>
                <a:cs typeface="2  Kamran" panose="00000400000000000000" pitchFamily="2" charset="-78"/>
              </a:rPr>
              <a:t>) فایلی شامل تعاریف و دستورالعمل های پایتون </a:t>
            </a:r>
            <a:r>
              <a:rPr lang="fa-IR" sz="3200" b="1" dirty="0" smtClean="0">
                <a:latin typeface="+mj-lt"/>
                <a:cs typeface="2  Kamran" panose="00000400000000000000" pitchFamily="2" charset="-78"/>
              </a:rPr>
              <a:t>جهت </a:t>
            </a:r>
            <a:r>
              <a:rPr lang="fa-IR" sz="3200" b="1" dirty="0" smtClean="0">
                <a:solidFill>
                  <a:schemeClr val="accent1"/>
                </a:solidFill>
                <a:latin typeface="+mj-lt"/>
                <a:cs typeface="2  Kamran" panose="00000400000000000000" pitchFamily="2" charset="-78"/>
              </a:rPr>
              <a:t>استفاده در سایر برنامه های پایتون</a:t>
            </a:r>
            <a:r>
              <a:rPr lang="fa-IR" sz="3200" b="1" dirty="0" smtClean="0">
                <a:latin typeface="+mj-lt"/>
                <a:cs typeface="2  Kamran" panose="00000400000000000000" pitchFamily="2" charset="-78"/>
              </a:rPr>
              <a:t>، است. </a:t>
            </a:r>
          </a:p>
        </p:txBody>
      </p:sp>
      <p:sp>
        <p:nvSpPr>
          <p:cNvPr id="9" name="TextBox 8"/>
          <p:cNvSpPr txBox="1"/>
          <p:nvPr/>
        </p:nvSpPr>
        <p:spPr>
          <a:xfrm>
            <a:off x="10451951" y="218363"/>
            <a:ext cx="1510350" cy="584775"/>
          </a:xfrm>
          <a:prstGeom prst="rect">
            <a:avLst/>
          </a:prstGeom>
          <a:noFill/>
        </p:spPr>
        <p:txBody>
          <a:bodyPr wrap="none" rtlCol="0">
            <a:spAutoFit/>
          </a:bodyPr>
          <a:lstStyle/>
          <a:p>
            <a:pPr algn="r" rtl="1"/>
            <a:r>
              <a:rPr lang="fa-IR" sz="3200" b="1" dirty="0" smtClean="0">
                <a:cs typeface="2  Yekan" panose="00000400000000000000" pitchFamily="2" charset="-78"/>
              </a:rPr>
              <a:t>ماژول ها</a:t>
            </a:r>
            <a:endParaRPr lang="en-US" sz="3200" b="1" dirty="0">
              <a:cs typeface="2  Yekan" panose="00000400000000000000" pitchFamily="2" charset="-78"/>
            </a:endParaRPr>
          </a:p>
        </p:txBody>
      </p:sp>
      <p:pic>
        <p:nvPicPr>
          <p:cNvPr id="2" name="Picture 1"/>
          <p:cNvPicPr>
            <a:picLocks noChangeAspect="1"/>
          </p:cNvPicPr>
          <p:nvPr/>
        </p:nvPicPr>
        <p:blipFill rotWithShape="1">
          <a:blip r:embed="rId2"/>
          <a:srcRect l="22720" t="40976" r="23346" b="22536"/>
          <a:stretch/>
        </p:blipFill>
        <p:spPr>
          <a:xfrm>
            <a:off x="1949823" y="2179254"/>
            <a:ext cx="7153836" cy="2721091"/>
          </a:xfrm>
          <a:prstGeom prst="rect">
            <a:avLst/>
          </a:prstGeom>
        </p:spPr>
      </p:pic>
      <p:sp>
        <p:nvSpPr>
          <p:cNvPr id="11" name="TextBox 10"/>
          <p:cNvSpPr txBox="1"/>
          <p:nvPr/>
        </p:nvSpPr>
        <p:spPr>
          <a:xfrm>
            <a:off x="548640" y="4900345"/>
            <a:ext cx="11195737" cy="1569660"/>
          </a:xfrm>
          <a:prstGeom prst="rect">
            <a:avLst/>
          </a:prstGeom>
          <a:noFill/>
        </p:spPr>
        <p:txBody>
          <a:bodyPr wrap="square" rtlCol="0">
            <a:spAutoFit/>
          </a:bodyPr>
          <a:lstStyle/>
          <a:p>
            <a:pPr algn="just" rtl="1"/>
            <a:r>
              <a:rPr lang="fa-IR" sz="2800" b="1" dirty="0" smtClean="0">
                <a:latin typeface="+mj-lt"/>
                <a:cs typeface="2  Kamran" panose="00000400000000000000" pitchFamily="2" charset="-78"/>
              </a:rPr>
              <a:t>اغلب یک برنامه به زبان پایتون، </a:t>
            </a:r>
            <a:r>
              <a:rPr lang="fa-IR" sz="2800" b="1" dirty="0" smtClean="0">
                <a:solidFill>
                  <a:schemeClr val="accent1"/>
                </a:solidFill>
                <a:latin typeface="+mj-lt"/>
                <a:cs typeface="2  Kamran" panose="00000400000000000000" pitchFamily="2" charset="-78"/>
              </a:rPr>
              <a:t>سیستمی از ماژول ها </a:t>
            </a:r>
            <a:r>
              <a:rPr lang="fa-IR" sz="2800" b="1" dirty="0" smtClean="0">
                <a:latin typeface="+mj-lt"/>
                <a:cs typeface="2  Kamran" panose="00000400000000000000" pitchFamily="2" charset="-78"/>
              </a:rPr>
              <a:t>است. این برنامه شامل یک </a:t>
            </a:r>
            <a:r>
              <a:rPr lang="fa-IR" sz="2800" b="1" dirty="0" smtClean="0">
                <a:solidFill>
                  <a:schemeClr val="accent1"/>
                </a:solidFill>
                <a:latin typeface="+mj-lt"/>
                <a:cs typeface="2  Kamran" panose="00000400000000000000" pitchFamily="2" charset="-78"/>
              </a:rPr>
              <a:t>فایل اسکریپت سطح بالا </a:t>
            </a:r>
            <a:r>
              <a:rPr lang="fa-IR" sz="2800" b="1" dirty="0" smtClean="0">
                <a:latin typeface="+mj-lt"/>
                <a:cs typeface="2  Kamran" panose="00000400000000000000" pitchFamily="2" charset="-78"/>
              </a:rPr>
              <a:t>(</a:t>
            </a:r>
            <a:r>
              <a:rPr lang="en-US" sz="3200" b="1" dirty="0">
                <a:latin typeface="Gabriola" panose="04040605051002020D02" pitchFamily="82" charset="0"/>
                <a:cs typeface="2  Kamran" panose="00000400000000000000" pitchFamily="2" charset="-78"/>
              </a:rPr>
              <a:t>a.py</a:t>
            </a:r>
            <a:r>
              <a:rPr lang="fa-IR" sz="2800" b="1" dirty="0" smtClean="0">
                <a:latin typeface="+mj-lt"/>
                <a:cs typeface="2  Kamran" panose="00000400000000000000" pitchFamily="2" charset="-78"/>
              </a:rPr>
              <a:t>) جهت اجرای برنامه است. سایر ماژول ها ممکن است توسط خود برنامه نویس نوشته شده باشند (</a:t>
            </a:r>
            <a:r>
              <a:rPr lang="en-US" sz="3200" b="1" dirty="0">
                <a:latin typeface="Gabriola" panose="04040605051002020D02" pitchFamily="82" charset="0"/>
                <a:cs typeface="2  Kamran" panose="00000400000000000000" pitchFamily="2" charset="-78"/>
              </a:rPr>
              <a:t>b.py</a:t>
            </a:r>
            <a:r>
              <a:rPr lang="fa-IR" sz="2800" b="1" dirty="0" smtClean="0">
                <a:latin typeface="+mj-lt"/>
                <a:cs typeface="2  Kamran" panose="00000400000000000000" pitchFamily="2" charset="-78"/>
              </a:rPr>
              <a:t> و </a:t>
            </a:r>
            <a:r>
              <a:rPr lang="en-US" sz="3200" b="1" dirty="0">
                <a:latin typeface="Gabriola" panose="04040605051002020D02" pitchFamily="82" charset="0"/>
                <a:cs typeface="2  Kamran" panose="00000400000000000000" pitchFamily="2" charset="-78"/>
              </a:rPr>
              <a:t>c.py</a:t>
            </a:r>
            <a:r>
              <a:rPr lang="fa-IR" sz="2800" b="1" dirty="0" smtClean="0">
                <a:latin typeface="+mj-lt"/>
                <a:cs typeface="2  Kamran" panose="00000400000000000000" pitchFamily="2" charset="-78"/>
              </a:rPr>
              <a:t>)، یا بخشی از </a:t>
            </a:r>
            <a:r>
              <a:rPr lang="fa-IR" sz="2800" b="1" dirty="0" smtClean="0">
                <a:solidFill>
                  <a:schemeClr val="accent1"/>
                </a:solidFill>
                <a:latin typeface="+mj-lt"/>
                <a:cs typeface="2  Kamran" panose="00000400000000000000" pitchFamily="2" charset="-78"/>
              </a:rPr>
              <a:t>کتابخانه استاندارد نصب شده </a:t>
            </a:r>
            <a:r>
              <a:rPr lang="fa-IR" sz="2800" b="1" dirty="0" smtClean="0">
                <a:latin typeface="+mj-lt"/>
                <a:cs typeface="2  Kamran" panose="00000400000000000000" pitchFamily="2" charset="-78"/>
              </a:rPr>
              <a:t>(</a:t>
            </a:r>
            <a:r>
              <a:rPr lang="en-US" sz="3200" b="1" dirty="0">
                <a:latin typeface="Gabriola" panose="04040605051002020D02" pitchFamily="82" charset="0"/>
                <a:cs typeface="2  Kamran" panose="00000400000000000000" pitchFamily="2" charset="-78"/>
              </a:rPr>
              <a:t>math</a:t>
            </a:r>
            <a:r>
              <a:rPr lang="fa-IR" sz="2800" b="1" dirty="0" smtClean="0">
                <a:latin typeface="+mj-lt"/>
                <a:cs typeface="2  Kamran" panose="00000400000000000000" pitchFamily="2" charset="-78"/>
              </a:rPr>
              <a:t>، </a:t>
            </a:r>
            <a:r>
              <a:rPr lang="en-US" sz="3200" b="1" dirty="0">
                <a:latin typeface="Gabriola" panose="04040605051002020D02" pitchFamily="82" charset="0"/>
                <a:cs typeface="2  Kamran" panose="00000400000000000000" pitchFamily="2" charset="-78"/>
              </a:rPr>
              <a:t>Turtle</a:t>
            </a:r>
            <a:r>
              <a:rPr lang="fa-IR" sz="2800" b="1" dirty="0" smtClean="0">
                <a:latin typeface="+mj-lt"/>
                <a:cs typeface="2  Kamran" panose="00000400000000000000" pitchFamily="2" charset="-78"/>
              </a:rPr>
              <a:t>، </a:t>
            </a:r>
            <a:r>
              <a:rPr lang="en-US" sz="3200" b="1" dirty="0" err="1">
                <a:latin typeface="Gabriola" panose="04040605051002020D02" pitchFamily="82" charset="0"/>
                <a:cs typeface="2  Kamran" panose="00000400000000000000" pitchFamily="2" charset="-78"/>
              </a:rPr>
              <a:t>pygame</a:t>
            </a:r>
            <a:r>
              <a:rPr lang="fa-IR" sz="2800" b="1" dirty="0" smtClean="0">
                <a:latin typeface="+mj-lt"/>
                <a:cs typeface="2  Kamran" panose="00000400000000000000" pitchFamily="2" charset="-78"/>
              </a:rPr>
              <a:t>) باشند. </a:t>
            </a:r>
          </a:p>
        </p:txBody>
      </p:sp>
    </p:spTree>
    <p:extLst>
      <p:ext uri="{BB962C8B-B14F-4D97-AF65-F5344CB8AC3E}">
        <p14:creationId xmlns:p14="http://schemas.microsoft.com/office/powerpoint/2010/main" val="197226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19582" y="1102036"/>
            <a:ext cx="1024795" cy="584775"/>
          </a:xfrm>
          <a:prstGeom prst="rect">
            <a:avLst/>
          </a:prstGeom>
          <a:noFill/>
        </p:spPr>
        <p:txBody>
          <a:bodyPr wrap="square" rtlCol="0">
            <a:spAutoFit/>
          </a:bodyPr>
          <a:lstStyle/>
          <a:p>
            <a:pPr algn="just" rtl="1"/>
            <a:r>
              <a:rPr lang="fa-IR" sz="3200" b="1" dirty="0" smtClean="0">
                <a:latin typeface="+mj-lt"/>
                <a:cs typeface="2  Kamran" panose="00000400000000000000" pitchFamily="2" charset="-78"/>
              </a:rPr>
              <a:t>مثال: </a:t>
            </a:r>
          </a:p>
        </p:txBody>
      </p:sp>
      <p:sp>
        <p:nvSpPr>
          <p:cNvPr id="9" name="TextBox 8"/>
          <p:cNvSpPr txBox="1"/>
          <p:nvPr/>
        </p:nvSpPr>
        <p:spPr>
          <a:xfrm>
            <a:off x="10451951" y="218363"/>
            <a:ext cx="1510350" cy="584775"/>
          </a:xfrm>
          <a:prstGeom prst="rect">
            <a:avLst/>
          </a:prstGeom>
          <a:noFill/>
        </p:spPr>
        <p:txBody>
          <a:bodyPr wrap="none" rtlCol="0">
            <a:spAutoFit/>
          </a:bodyPr>
          <a:lstStyle/>
          <a:p>
            <a:pPr algn="r" rtl="1"/>
            <a:r>
              <a:rPr lang="fa-IR" sz="3200" b="1" dirty="0" smtClean="0">
                <a:cs typeface="2  Yekan" panose="00000400000000000000" pitchFamily="2" charset="-78"/>
              </a:rPr>
              <a:t>ماژول ها</a:t>
            </a:r>
            <a:endParaRPr lang="en-US" sz="3200" b="1" dirty="0">
              <a:cs typeface="2  Yekan" panose="00000400000000000000" pitchFamily="2" charset="-78"/>
            </a:endParaRPr>
          </a:p>
        </p:txBody>
      </p:sp>
      <p:pic>
        <p:nvPicPr>
          <p:cNvPr id="3" name="Picture 2"/>
          <p:cNvPicPr>
            <a:picLocks noChangeAspect="1"/>
          </p:cNvPicPr>
          <p:nvPr/>
        </p:nvPicPr>
        <p:blipFill rotWithShape="1">
          <a:blip r:embed="rId2"/>
          <a:srcRect l="23885" t="11058" r="37115" b="48923"/>
          <a:stretch/>
        </p:blipFill>
        <p:spPr>
          <a:xfrm>
            <a:off x="534571" y="1102036"/>
            <a:ext cx="8187397" cy="4723498"/>
          </a:xfrm>
          <a:prstGeom prst="rect">
            <a:avLst/>
          </a:prstGeom>
          <a:ln>
            <a:solidFill>
              <a:schemeClr val="tx1"/>
            </a:solidFill>
          </a:ln>
        </p:spPr>
      </p:pic>
      <p:sp>
        <p:nvSpPr>
          <p:cNvPr id="7" name="TextBox 6"/>
          <p:cNvSpPr txBox="1"/>
          <p:nvPr/>
        </p:nvSpPr>
        <p:spPr>
          <a:xfrm>
            <a:off x="3066758" y="510750"/>
            <a:ext cx="3338930" cy="461665"/>
          </a:xfrm>
          <a:prstGeom prst="rect">
            <a:avLst/>
          </a:prstGeom>
          <a:noFill/>
        </p:spPr>
        <p:txBody>
          <a:bodyPr wrap="square" rtlCol="0">
            <a:spAutoFit/>
          </a:bodyPr>
          <a:lstStyle/>
          <a:p>
            <a:pPr algn="just" rtl="1"/>
            <a:r>
              <a:rPr lang="fa-IR" sz="2400" b="1" dirty="0" smtClean="0">
                <a:solidFill>
                  <a:srgbClr val="FF0000"/>
                </a:solidFill>
                <a:latin typeface="+mj-lt"/>
                <a:cs typeface="2  Kamran" panose="00000400000000000000" pitchFamily="2" charset="-78"/>
              </a:rPr>
              <a:t>محتویات فایل (ماژول) </a:t>
            </a:r>
            <a:r>
              <a:rPr lang="en-US" sz="2400" b="1" dirty="0" smtClean="0">
                <a:solidFill>
                  <a:srgbClr val="FF0000"/>
                </a:solidFill>
                <a:latin typeface="Gabriola" panose="04040605051002020D02" pitchFamily="82" charset="0"/>
                <a:cs typeface="2  Kamran" panose="00000400000000000000" pitchFamily="2" charset="-78"/>
              </a:rPr>
              <a:t>IntOps.py</a:t>
            </a:r>
            <a:r>
              <a:rPr lang="fa-IR" sz="2400" b="1" dirty="0" smtClean="0">
                <a:solidFill>
                  <a:srgbClr val="FF0000"/>
                </a:solidFill>
                <a:latin typeface="Gabriola" panose="04040605051002020D02" pitchFamily="82" charset="0"/>
                <a:cs typeface="2  Kamran" panose="00000400000000000000" pitchFamily="2" charset="-78"/>
              </a:rPr>
              <a:t> </a:t>
            </a:r>
          </a:p>
        </p:txBody>
      </p:sp>
    </p:spTree>
    <p:extLst>
      <p:ext uri="{BB962C8B-B14F-4D97-AF65-F5344CB8AC3E}">
        <p14:creationId xmlns:p14="http://schemas.microsoft.com/office/powerpoint/2010/main" val="4025437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19582" y="1102036"/>
            <a:ext cx="1024795" cy="584775"/>
          </a:xfrm>
          <a:prstGeom prst="rect">
            <a:avLst/>
          </a:prstGeom>
          <a:noFill/>
        </p:spPr>
        <p:txBody>
          <a:bodyPr wrap="square" rtlCol="0">
            <a:spAutoFit/>
          </a:bodyPr>
          <a:lstStyle/>
          <a:p>
            <a:pPr algn="just" rtl="1"/>
            <a:r>
              <a:rPr lang="fa-IR" sz="3200" b="1" dirty="0" smtClean="0">
                <a:latin typeface="+mj-lt"/>
                <a:cs typeface="2  Kamran" panose="00000400000000000000" pitchFamily="2" charset="-78"/>
              </a:rPr>
              <a:t>مثال: </a:t>
            </a:r>
          </a:p>
        </p:txBody>
      </p:sp>
      <p:sp>
        <p:nvSpPr>
          <p:cNvPr id="9" name="TextBox 8"/>
          <p:cNvSpPr txBox="1"/>
          <p:nvPr/>
        </p:nvSpPr>
        <p:spPr>
          <a:xfrm>
            <a:off x="10451951" y="218363"/>
            <a:ext cx="1510350" cy="584775"/>
          </a:xfrm>
          <a:prstGeom prst="rect">
            <a:avLst/>
          </a:prstGeom>
          <a:noFill/>
        </p:spPr>
        <p:txBody>
          <a:bodyPr wrap="none" rtlCol="0">
            <a:spAutoFit/>
          </a:bodyPr>
          <a:lstStyle/>
          <a:p>
            <a:pPr algn="r" rtl="1"/>
            <a:r>
              <a:rPr lang="fa-IR" sz="3200" b="1" dirty="0" smtClean="0">
                <a:cs typeface="2  Yekan" panose="00000400000000000000" pitchFamily="2" charset="-78"/>
              </a:rPr>
              <a:t>ماژول ها</a:t>
            </a:r>
            <a:endParaRPr lang="en-US" sz="3200" b="1" dirty="0">
              <a:cs typeface="2  Yekan" panose="00000400000000000000" pitchFamily="2" charset="-78"/>
            </a:endParaRPr>
          </a:p>
        </p:txBody>
      </p:sp>
      <p:sp>
        <p:nvSpPr>
          <p:cNvPr id="7" name="TextBox 6"/>
          <p:cNvSpPr txBox="1"/>
          <p:nvPr/>
        </p:nvSpPr>
        <p:spPr>
          <a:xfrm>
            <a:off x="2935261" y="527440"/>
            <a:ext cx="3338930" cy="461665"/>
          </a:xfrm>
          <a:prstGeom prst="rect">
            <a:avLst/>
          </a:prstGeom>
          <a:noFill/>
        </p:spPr>
        <p:txBody>
          <a:bodyPr wrap="square" rtlCol="0">
            <a:spAutoFit/>
          </a:bodyPr>
          <a:lstStyle/>
          <a:p>
            <a:pPr algn="just" rtl="1"/>
            <a:r>
              <a:rPr lang="fa-IR" sz="2400" b="1" dirty="0" smtClean="0">
                <a:solidFill>
                  <a:srgbClr val="FF0000"/>
                </a:solidFill>
                <a:latin typeface="+mj-lt"/>
                <a:cs typeface="2  Kamran" panose="00000400000000000000" pitchFamily="2" charset="-78"/>
              </a:rPr>
              <a:t>محتویات فایل  (ماژول) اصلی برنامه</a:t>
            </a:r>
            <a:r>
              <a:rPr lang="fa-IR" sz="2400" b="1" dirty="0" smtClean="0">
                <a:solidFill>
                  <a:srgbClr val="FF0000"/>
                </a:solidFill>
                <a:latin typeface="Gabriola" panose="04040605051002020D02" pitchFamily="82" charset="0"/>
                <a:cs typeface="2  Kamran" panose="00000400000000000000" pitchFamily="2" charset="-78"/>
              </a:rPr>
              <a:t> </a:t>
            </a:r>
          </a:p>
        </p:txBody>
      </p:sp>
      <p:pic>
        <p:nvPicPr>
          <p:cNvPr id="2" name="Picture 1"/>
          <p:cNvPicPr>
            <a:picLocks noChangeAspect="1"/>
          </p:cNvPicPr>
          <p:nvPr/>
        </p:nvPicPr>
        <p:blipFill rotWithShape="1">
          <a:blip r:embed="rId2"/>
          <a:srcRect l="26308" t="15162" r="43461" b="73550"/>
          <a:stretch/>
        </p:blipFill>
        <p:spPr>
          <a:xfrm>
            <a:off x="759655" y="1394423"/>
            <a:ext cx="5514536" cy="1157632"/>
          </a:xfrm>
          <a:prstGeom prst="rect">
            <a:avLst/>
          </a:prstGeom>
          <a:ln>
            <a:solidFill>
              <a:schemeClr val="tx1"/>
            </a:solidFill>
          </a:ln>
        </p:spPr>
      </p:pic>
      <p:pic>
        <p:nvPicPr>
          <p:cNvPr id="4" name="Picture 3"/>
          <p:cNvPicPr>
            <a:picLocks noChangeAspect="1"/>
          </p:cNvPicPr>
          <p:nvPr/>
        </p:nvPicPr>
        <p:blipFill rotWithShape="1">
          <a:blip r:embed="rId3"/>
          <a:srcRect l="23193" t="76936" r="65961" b="17933"/>
          <a:stretch/>
        </p:blipFill>
        <p:spPr>
          <a:xfrm>
            <a:off x="5908430" y="1686811"/>
            <a:ext cx="2247933" cy="59785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a:srcRect l="26423" t="15162" r="42308" b="73345"/>
          <a:stretch/>
        </p:blipFill>
        <p:spPr>
          <a:xfrm>
            <a:off x="759654" y="2799470"/>
            <a:ext cx="5514537" cy="1139536"/>
          </a:xfrm>
          <a:prstGeom prst="rect">
            <a:avLst/>
          </a:prstGeom>
          <a:ln>
            <a:solidFill>
              <a:schemeClr val="tx1"/>
            </a:solidFill>
          </a:ln>
        </p:spPr>
      </p:pic>
      <p:pic>
        <p:nvPicPr>
          <p:cNvPr id="10" name="Picture 9"/>
          <p:cNvPicPr>
            <a:picLocks noChangeAspect="1"/>
          </p:cNvPicPr>
          <p:nvPr/>
        </p:nvPicPr>
        <p:blipFill rotWithShape="1">
          <a:blip r:embed="rId3"/>
          <a:srcRect l="23193" t="76936" r="65961" b="17933"/>
          <a:stretch/>
        </p:blipFill>
        <p:spPr>
          <a:xfrm>
            <a:off x="5908430" y="2999061"/>
            <a:ext cx="2247933" cy="597854"/>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5"/>
          <a:srcRect l="26769" t="15573" r="43923" b="73344"/>
          <a:stretch/>
        </p:blipFill>
        <p:spPr>
          <a:xfrm>
            <a:off x="759653" y="4220306"/>
            <a:ext cx="5558304" cy="1181686"/>
          </a:xfrm>
          <a:prstGeom prst="rect">
            <a:avLst/>
          </a:prstGeom>
          <a:ln>
            <a:solidFill>
              <a:schemeClr val="tx1"/>
            </a:solidFill>
          </a:ln>
        </p:spPr>
      </p:pic>
      <p:pic>
        <p:nvPicPr>
          <p:cNvPr id="12" name="Picture 11"/>
          <p:cNvPicPr>
            <a:picLocks noChangeAspect="1"/>
          </p:cNvPicPr>
          <p:nvPr/>
        </p:nvPicPr>
        <p:blipFill rotWithShape="1">
          <a:blip r:embed="rId3"/>
          <a:srcRect l="23193" t="76936" r="65961" b="17933"/>
          <a:stretch/>
        </p:blipFill>
        <p:spPr>
          <a:xfrm>
            <a:off x="5908429" y="4512222"/>
            <a:ext cx="2247933" cy="597854"/>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6"/>
          <a:srcRect l="26539" t="15368" r="35269" b="73140"/>
          <a:stretch/>
        </p:blipFill>
        <p:spPr>
          <a:xfrm>
            <a:off x="759653" y="5607256"/>
            <a:ext cx="6769156" cy="1145235"/>
          </a:xfrm>
          <a:prstGeom prst="rect">
            <a:avLst/>
          </a:prstGeom>
          <a:ln>
            <a:solidFill>
              <a:schemeClr val="tx1"/>
            </a:solidFill>
          </a:ln>
        </p:spPr>
      </p:pic>
      <p:pic>
        <p:nvPicPr>
          <p:cNvPr id="14" name="Picture 13"/>
          <p:cNvPicPr>
            <a:picLocks noChangeAspect="1"/>
          </p:cNvPicPr>
          <p:nvPr/>
        </p:nvPicPr>
        <p:blipFill rotWithShape="1">
          <a:blip r:embed="rId3"/>
          <a:srcRect l="23193" t="76936" r="65961" b="17933"/>
          <a:stretch/>
        </p:blipFill>
        <p:spPr>
          <a:xfrm>
            <a:off x="7091259" y="5880946"/>
            <a:ext cx="2247933" cy="597854"/>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9073662" y="1662572"/>
            <a:ext cx="963725" cy="646331"/>
          </a:xfrm>
          <a:prstGeom prst="rect">
            <a:avLst/>
          </a:prstGeom>
          <a:noFill/>
        </p:spPr>
        <p:txBody>
          <a:bodyPr wrap="none" rtlCol="0">
            <a:spAutoFit/>
          </a:bodyPr>
          <a:lstStyle/>
          <a:p>
            <a:r>
              <a:rPr lang="en-US" sz="3600" dirty="0" smtClean="0">
                <a:sym typeface="Wingdings" panose="05000000000000000000" pitchFamily="2" charset="2"/>
              </a:rPr>
              <a:t></a:t>
            </a:r>
            <a:endParaRPr lang="en-US" sz="3600" dirty="0"/>
          </a:p>
        </p:txBody>
      </p:sp>
      <p:sp>
        <p:nvSpPr>
          <p:cNvPr id="16" name="TextBox 15"/>
          <p:cNvSpPr txBox="1"/>
          <p:nvPr/>
        </p:nvSpPr>
        <p:spPr>
          <a:xfrm>
            <a:off x="9073661" y="2950584"/>
            <a:ext cx="574196" cy="646331"/>
          </a:xfrm>
          <a:prstGeom prst="rect">
            <a:avLst/>
          </a:prstGeom>
          <a:noFill/>
        </p:spPr>
        <p:txBody>
          <a:bodyPr wrap="none" rtlCol="0">
            <a:spAutoFit/>
          </a:bodyPr>
          <a:lstStyle/>
          <a:p>
            <a:r>
              <a:rPr lang="en-US" sz="3600" dirty="0" smtClean="0">
                <a:sym typeface="Wingdings" panose="05000000000000000000" pitchFamily="2" charset="2"/>
              </a:rPr>
              <a:t></a:t>
            </a:r>
            <a:endParaRPr lang="en-US" sz="3600" dirty="0"/>
          </a:p>
        </p:txBody>
      </p:sp>
      <p:sp>
        <p:nvSpPr>
          <p:cNvPr id="17" name="TextBox 16"/>
          <p:cNvSpPr txBox="1"/>
          <p:nvPr/>
        </p:nvSpPr>
        <p:spPr>
          <a:xfrm>
            <a:off x="9073661" y="4487983"/>
            <a:ext cx="574196" cy="646331"/>
          </a:xfrm>
          <a:prstGeom prst="rect">
            <a:avLst/>
          </a:prstGeom>
          <a:noFill/>
        </p:spPr>
        <p:txBody>
          <a:bodyPr wrap="none" rtlCol="0">
            <a:spAutoFit/>
          </a:bodyPr>
          <a:lstStyle/>
          <a:p>
            <a:r>
              <a:rPr lang="en-US" sz="3600" dirty="0" smtClean="0">
                <a:sym typeface="Wingdings" panose="05000000000000000000" pitchFamily="2" charset="2"/>
              </a:rPr>
              <a:t></a:t>
            </a:r>
            <a:endParaRPr lang="en-US" sz="3600" dirty="0"/>
          </a:p>
        </p:txBody>
      </p:sp>
      <p:sp>
        <p:nvSpPr>
          <p:cNvPr id="18" name="TextBox 17"/>
          <p:cNvSpPr txBox="1"/>
          <p:nvPr/>
        </p:nvSpPr>
        <p:spPr>
          <a:xfrm>
            <a:off x="9847040" y="5880946"/>
            <a:ext cx="963725" cy="1200329"/>
          </a:xfrm>
          <a:prstGeom prst="rect">
            <a:avLst/>
          </a:prstGeom>
          <a:noFill/>
        </p:spPr>
        <p:txBody>
          <a:bodyPr wrap="none" rtlCol="0">
            <a:spAutoFit/>
          </a:bodyPr>
          <a:lstStyle/>
          <a:p>
            <a:r>
              <a:rPr lang="en-US" sz="3600" dirty="0" smtClean="0">
                <a:sym typeface="Wingdings" panose="05000000000000000000" pitchFamily="2" charset="2"/>
              </a:rPr>
              <a:t></a:t>
            </a:r>
            <a:r>
              <a:rPr lang="en-US" sz="3600" dirty="0">
                <a:sym typeface="Wingdings" panose="05000000000000000000" pitchFamily="2" charset="2"/>
              </a:rPr>
              <a:t></a:t>
            </a:r>
            <a:endParaRPr lang="en-US" sz="3600" dirty="0"/>
          </a:p>
          <a:p>
            <a:endParaRPr lang="en-US" sz="3600" dirty="0"/>
          </a:p>
        </p:txBody>
      </p:sp>
    </p:spTree>
    <p:extLst>
      <p:ext uri="{BB962C8B-B14F-4D97-AF65-F5344CB8AC3E}">
        <p14:creationId xmlns:p14="http://schemas.microsoft.com/office/powerpoint/2010/main" val="234743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8640" y="1102036"/>
            <a:ext cx="11195737" cy="584775"/>
          </a:xfrm>
          <a:prstGeom prst="rect">
            <a:avLst/>
          </a:prstGeom>
          <a:noFill/>
        </p:spPr>
        <p:txBody>
          <a:bodyPr wrap="square" rtlCol="0">
            <a:spAutoFit/>
          </a:bodyPr>
          <a:lstStyle/>
          <a:p>
            <a:pPr algn="just" rtl="1"/>
            <a:r>
              <a:rPr lang="fa-IR" sz="3200" b="1" dirty="0" smtClean="0">
                <a:latin typeface="+mj-lt"/>
                <a:cs typeface="2  Kamran" panose="00000400000000000000" pitchFamily="2" charset="-78"/>
              </a:rPr>
              <a:t>یک </a:t>
            </a:r>
            <a:r>
              <a:rPr lang="fa-IR" sz="3200" b="1" dirty="0" smtClean="0">
                <a:solidFill>
                  <a:schemeClr val="accent1"/>
                </a:solidFill>
                <a:latin typeface="+mj-lt"/>
                <a:cs typeface="2  Kamran" panose="00000400000000000000" pitchFamily="2" charset="-78"/>
              </a:rPr>
              <a:t>پکیج (</a:t>
            </a:r>
            <a:r>
              <a:rPr lang="en-US" sz="3200" b="1" dirty="0" smtClean="0">
                <a:solidFill>
                  <a:schemeClr val="accent1"/>
                </a:solidFill>
                <a:latin typeface="Gabriola" panose="04040605051002020D02" pitchFamily="82" charset="0"/>
                <a:cs typeface="2  Kamran" panose="00000400000000000000" pitchFamily="2" charset="-78"/>
              </a:rPr>
              <a:t>Package</a:t>
            </a:r>
            <a:r>
              <a:rPr lang="fa-IR" sz="3200" b="1" dirty="0" smtClean="0">
                <a:solidFill>
                  <a:schemeClr val="accent1"/>
                </a:solidFill>
                <a:latin typeface="+mj-lt"/>
                <a:cs typeface="2  Kamran" panose="00000400000000000000" pitchFamily="2" charset="-78"/>
              </a:rPr>
              <a:t>) </a:t>
            </a:r>
            <a:r>
              <a:rPr lang="fa-IR" sz="3200" b="1" dirty="0" smtClean="0">
                <a:latin typeface="+mj-lt"/>
                <a:cs typeface="2  Kamran" panose="00000400000000000000" pitchFamily="2" charset="-78"/>
              </a:rPr>
              <a:t>شامل مجموعه ای از ماژول ها است. </a:t>
            </a:r>
          </a:p>
        </p:txBody>
      </p:sp>
      <p:sp>
        <p:nvSpPr>
          <p:cNvPr id="9" name="TextBox 8"/>
          <p:cNvSpPr txBox="1"/>
          <p:nvPr/>
        </p:nvSpPr>
        <p:spPr>
          <a:xfrm>
            <a:off x="10639503" y="218363"/>
            <a:ext cx="1322798" cy="584775"/>
          </a:xfrm>
          <a:prstGeom prst="rect">
            <a:avLst/>
          </a:prstGeom>
          <a:noFill/>
        </p:spPr>
        <p:txBody>
          <a:bodyPr wrap="none" rtlCol="0">
            <a:spAutoFit/>
          </a:bodyPr>
          <a:lstStyle/>
          <a:p>
            <a:pPr algn="r" rtl="1"/>
            <a:r>
              <a:rPr lang="fa-IR" sz="3200" b="1" dirty="0" smtClean="0">
                <a:cs typeface="2  Yekan" panose="00000400000000000000" pitchFamily="2" charset="-78"/>
              </a:rPr>
              <a:t>پکیج ها</a:t>
            </a:r>
            <a:endParaRPr lang="en-US" sz="3200" b="1" dirty="0">
              <a:cs typeface="2  Yekan" panose="00000400000000000000" pitchFamily="2" charset="-78"/>
            </a:endParaRPr>
          </a:p>
        </p:txBody>
      </p:sp>
      <p:sp>
        <p:nvSpPr>
          <p:cNvPr id="7" name="TextBox 6"/>
          <p:cNvSpPr txBox="1"/>
          <p:nvPr/>
        </p:nvSpPr>
        <p:spPr>
          <a:xfrm>
            <a:off x="548639" y="1817507"/>
            <a:ext cx="11195737" cy="584775"/>
          </a:xfrm>
          <a:prstGeom prst="rect">
            <a:avLst/>
          </a:prstGeom>
          <a:noFill/>
        </p:spPr>
        <p:txBody>
          <a:bodyPr wrap="square" rtlCol="0">
            <a:spAutoFit/>
          </a:bodyPr>
          <a:lstStyle/>
          <a:p>
            <a:pPr algn="just" rtl="1"/>
            <a:r>
              <a:rPr lang="fa-IR" sz="2800" b="1" dirty="0">
                <a:latin typeface="+mj-lt"/>
                <a:cs typeface="2  Kamran" panose="00000400000000000000" pitchFamily="2" charset="-78"/>
              </a:rPr>
              <a:t>از نظر فنی، یک </a:t>
            </a:r>
            <a:r>
              <a:rPr lang="fa-IR" sz="2800" b="1" dirty="0" smtClean="0">
                <a:latin typeface="+mj-lt"/>
                <a:cs typeface="2  Kamran" panose="00000400000000000000" pitchFamily="2" charset="-78"/>
              </a:rPr>
              <a:t>پکیج، پوشه ای شامل </a:t>
            </a:r>
            <a:r>
              <a:rPr lang="fa-IR" sz="2800" b="1" dirty="0">
                <a:latin typeface="+mj-lt"/>
                <a:cs typeface="2  Kamran" panose="00000400000000000000" pitchFamily="2" charset="-78"/>
              </a:rPr>
              <a:t>تعدادی ماژول به همراه یک فایل به نام </a:t>
            </a:r>
            <a:r>
              <a:rPr lang="en-US" sz="3200" b="1" dirty="0">
                <a:latin typeface="Gabriola" panose="04040605051002020D02" pitchFamily="82" charset="0"/>
                <a:cs typeface="2  Kamran" panose="00000400000000000000" pitchFamily="2" charset="-78"/>
              </a:rPr>
              <a:t>__init__.py</a:t>
            </a:r>
            <a:r>
              <a:rPr lang="fa-IR" sz="3200" b="1" dirty="0">
                <a:latin typeface="Gabriola" panose="04040605051002020D02" pitchFamily="82" charset="0"/>
                <a:cs typeface="2  Kamran" panose="00000400000000000000" pitchFamily="2" charset="-78"/>
              </a:rPr>
              <a:t> </a:t>
            </a:r>
            <a:r>
              <a:rPr lang="fa-IR" sz="2800" b="1" dirty="0">
                <a:latin typeface="+mj-lt"/>
                <a:cs typeface="2  Kamran" panose="00000400000000000000" pitchFamily="2" charset="-78"/>
              </a:rPr>
              <a:t>است. </a:t>
            </a:r>
          </a:p>
        </p:txBody>
      </p:sp>
      <p:sp>
        <p:nvSpPr>
          <p:cNvPr id="8" name="TextBox 7"/>
          <p:cNvSpPr txBox="1"/>
          <p:nvPr/>
        </p:nvSpPr>
        <p:spPr>
          <a:xfrm>
            <a:off x="6306671" y="2741825"/>
            <a:ext cx="5437705" cy="523220"/>
          </a:xfrm>
          <a:prstGeom prst="rect">
            <a:avLst/>
          </a:prstGeom>
          <a:noFill/>
        </p:spPr>
        <p:txBody>
          <a:bodyPr wrap="square" rtlCol="0">
            <a:spAutoFit/>
          </a:bodyPr>
          <a:lstStyle/>
          <a:p>
            <a:pPr algn="just" rtl="1"/>
            <a:r>
              <a:rPr lang="fa-IR" sz="2800" b="1" dirty="0" smtClean="0">
                <a:latin typeface="+mj-lt"/>
                <a:cs typeface="2  Kamran" panose="00000400000000000000" pitchFamily="2" charset="-78"/>
              </a:rPr>
              <a:t>فایل </a:t>
            </a:r>
            <a:r>
              <a:rPr lang="en-US" sz="2800" b="1" dirty="0" smtClean="0">
                <a:latin typeface="+mj-lt"/>
                <a:cs typeface="2  Kamran" panose="00000400000000000000" pitchFamily="2" charset="-78"/>
              </a:rPr>
              <a:t> </a:t>
            </a:r>
            <a:r>
              <a:rPr lang="en-US" sz="2800" b="1" dirty="0">
                <a:latin typeface="Gabriola" panose="04040605051002020D02" pitchFamily="82" charset="0"/>
                <a:cs typeface="2  Kamran" panose="00000400000000000000" pitchFamily="2" charset="-78"/>
              </a:rPr>
              <a:t>__init__.py</a:t>
            </a:r>
            <a:r>
              <a:rPr lang="fa-IR" sz="2800" b="1" dirty="0" smtClean="0">
                <a:latin typeface="+mj-lt"/>
                <a:cs typeface="2  Kamran" panose="00000400000000000000" pitchFamily="2" charset="-78"/>
              </a:rPr>
              <a:t> می تواند یک فایل خالی باشد. </a:t>
            </a:r>
            <a:endParaRPr lang="fa-IR" sz="2800" b="1" dirty="0">
              <a:latin typeface="+mj-lt"/>
              <a:cs typeface="2  Kamran" panose="00000400000000000000" pitchFamily="2" charset="-78"/>
            </a:endParaRPr>
          </a:p>
        </p:txBody>
      </p:sp>
      <p:sp>
        <p:nvSpPr>
          <p:cNvPr id="10" name="TextBox 9"/>
          <p:cNvSpPr txBox="1"/>
          <p:nvPr/>
        </p:nvSpPr>
        <p:spPr>
          <a:xfrm>
            <a:off x="4034118" y="3854565"/>
            <a:ext cx="7710258" cy="954107"/>
          </a:xfrm>
          <a:prstGeom prst="rect">
            <a:avLst/>
          </a:prstGeom>
          <a:noFill/>
        </p:spPr>
        <p:txBody>
          <a:bodyPr wrap="square" rtlCol="0">
            <a:spAutoFit/>
          </a:bodyPr>
          <a:lstStyle/>
          <a:p>
            <a:pPr algn="just" rtl="1"/>
            <a:r>
              <a:rPr lang="fa-IR" sz="2800" b="1" dirty="0" smtClean="0">
                <a:latin typeface="+mj-lt"/>
                <a:cs typeface="2  Kamran" panose="00000400000000000000" pitchFamily="2" charset="-78"/>
              </a:rPr>
              <a:t>یک پکیج می تواند شامل تعدادی زیرپکیج (زیرپوشه) باشد که هر یک دارای ماژول ها و فایل های </a:t>
            </a:r>
            <a:r>
              <a:rPr lang="en-US" sz="2800" b="1" dirty="0" smtClean="0">
                <a:latin typeface="+mj-lt"/>
                <a:cs typeface="2  Kamran" panose="00000400000000000000" pitchFamily="2" charset="-78"/>
              </a:rPr>
              <a:t>__init__.py</a:t>
            </a:r>
            <a:r>
              <a:rPr lang="fa-IR" sz="2800" b="1" dirty="0" smtClean="0">
                <a:latin typeface="+mj-lt"/>
                <a:cs typeface="2  Kamran" panose="00000400000000000000" pitchFamily="2" charset="-78"/>
              </a:rPr>
              <a:t> خود هستند. </a:t>
            </a:r>
            <a:endParaRPr lang="fa-IR" sz="2800" b="1" dirty="0">
              <a:latin typeface="+mj-lt"/>
              <a:cs typeface="2  Kamran" panose="00000400000000000000" pitchFamily="2" charset="-78"/>
            </a:endParaRPr>
          </a:p>
        </p:txBody>
      </p:sp>
      <p:pic>
        <p:nvPicPr>
          <p:cNvPr id="3" name="Picture 2"/>
          <p:cNvPicPr>
            <a:picLocks noChangeAspect="1"/>
          </p:cNvPicPr>
          <p:nvPr/>
        </p:nvPicPr>
        <p:blipFill rotWithShape="1">
          <a:blip r:embed="rId2"/>
          <a:srcRect l="15000" t="38427" r="70331" b="19200"/>
          <a:stretch/>
        </p:blipFill>
        <p:spPr>
          <a:xfrm>
            <a:off x="548639" y="2402282"/>
            <a:ext cx="2638314" cy="4284779"/>
          </a:xfrm>
          <a:prstGeom prst="rect">
            <a:avLst/>
          </a:prstGeom>
          <a:ln>
            <a:solidFill>
              <a:schemeClr val="tx1"/>
            </a:solidFill>
          </a:ln>
        </p:spPr>
      </p:pic>
    </p:spTree>
    <p:extLst>
      <p:ext uri="{BB962C8B-B14F-4D97-AF65-F5344CB8AC3E}">
        <p14:creationId xmlns:p14="http://schemas.microsoft.com/office/powerpoint/2010/main" val="23381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0166617" y="218363"/>
            <a:ext cx="1795684" cy="584775"/>
          </a:xfrm>
          <a:prstGeom prst="rect">
            <a:avLst/>
          </a:prstGeom>
          <a:noFill/>
        </p:spPr>
        <p:txBody>
          <a:bodyPr wrap="none" rtlCol="0">
            <a:spAutoFit/>
          </a:bodyPr>
          <a:lstStyle/>
          <a:p>
            <a:pPr algn="r" rtl="1"/>
            <a:r>
              <a:rPr lang="fa-IR" sz="3200" b="1" dirty="0" smtClean="0">
                <a:cs typeface="2  Yekan" panose="00000400000000000000" pitchFamily="2" charset="-78"/>
              </a:rPr>
              <a:t>یادآوری ...</a:t>
            </a:r>
            <a:endParaRPr lang="en-US" sz="3200" b="1" dirty="0">
              <a:cs typeface="2  Yekan" panose="00000400000000000000" pitchFamily="2" charset="-78"/>
            </a:endParaRPr>
          </a:p>
        </p:txBody>
      </p:sp>
      <p:sp>
        <p:nvSpPr>
          <p:cNvPr id="11" name="TextBox 10"/>
          <p:cNvSpPr txBox="1"/>
          <p:nvPr/>
        </p:nvSpPr>
        <p:spPr>
          <a:xfrm>
            <a:off x="464234" y="1257380"/>
            <a:ext cx="11498067" cy="1569660"/>
          </a:xfrm>
          <a:prstGeom prst="rect">
            <a:avLst/>
          </a:prstGeom>
          <a:noFill/>
        </p:spPr>
        <p:txBody>
          <a:bodyPr wrap="square" rtlCol="0">
            <a:spAutoFit/>
          </a:bodyPr>
          <a:lstStyle/>
          <a:p>
            <a:pPr algn="just" rtl="1"/>
            <a:r>
              <a:rPr lang="fa-IR" sz="3200" b="1" dirty="0" smtClean="0">
                <a:cs typeface="2  Kamran" panose="00000400000000000000" pitchFamily="2" charset="-78"/>
              </a:rPr>
              <a:t>پایتون برای هر یک از عملگرهای درون ساخت، متدهای خاصی تحت عنوان </a:t>
            </a:r>
            <a:r>
              <a:rPr lang="fa-IR" sz="3200" b="1" dirty="0" smtClean="0">
                <a:solidFill>
                  <a:srgbClr val="00B0F0"/>
                </a:solidFill>
                <a:cs typeface="2  Kamran" panose="00000400000000000000" pitchFamily="2" charset="-78"/>
              </a:rPr>
              <a:t>متدهای جادویی (</a:t>
            </a:r>
            <a:r>
              <a:rPr lang="en-US" sz="2800" b="1" dirty="0" smtClean="0">
                <a:solidFill>
                  <a:srgbClr val="00B0F0"/>
                </a:solidFill>
                <a:latin typeface="Gabriola" panose="04040605051002020D02" pitchFamily="82" charset="0"/>
                <a:cs typeface="2  Kamran" panose="00000400000000000000" pitchFamily="2" charset="-78"/>
              </a:rPr>
              <a:t>Magic Methods</a:t>
            </a:r>
            <a:r>
              <a:rPr lang="fa-IR" sz="3200" b="1" dirty="0" smtClean="0">
                <a:solidFill>
                  <a:srgbClr val="00B0F0"/>
                </a:solidFill>
                <a:cs typeface="2  Kamran" panose="00000400000000000000" pitchFamily="2" charset="-78"/>
              </a:rPr>
              <a:t>) </a:t>
            </a:r>
            <a:r>
              <a:rPr lang="fa-IR" sz="3200" b="1" dirty="0" smtClean="0">
                <a:cs typeface="2  Kamran" panose="00000400000000000000" pitchFamily="2" charset="-78"/>
              </a:rPr>
              <a:t>را تعریف کرده است. این متدها دارای نام مشخص بوده و </a:t>
            </a:r>
            <a:r>
              <a:rPr lang="fa-IR" sz="3200" b="1" dirty="0" smtClean="0">
                <a:solidFill>
                  <a:srgbClr val="00B0F0"/>
                </a:solidFill>
                <a:cs typeface="2  Kamran" panose="00000400000000000000" pitchFamily="2" charset="-78"/>
              </a:rPr>
              <a:t>در ابتدا و انتهای نام آنها از </a:t>
            </a:r>
            <a:r>
              <a:rPr lang="en-US" sz="3200" b="1" dirty="0" smtClean="0">
                <a:solidFill>
                  <a:srgbClr val="00B0F0"/>
                </a:solidFill>
                <a:cs typeface="2  Kamran" panose="00000400000000000000" pitchFamily="2" charset="-78"/>
              </a:rPr>
              <a:t>__</a:t>
            </a:r>
            <a:r>
              <a:rPr lang="fa-IR" sz="3200" b="1" dirty="0" smtClean="0">
                <a:solidFill>
                  <a:srgbClr val="00B0F0"/>
                </a:solidFill>
                <a:cs typeface="2  Kamran" panose="00000400000000000000" pitchFamily="2" charset="-78"/>
              </a:rPr>
              <a:t> استفاده شده است</a:t>
            </a:r>
            <a:r>
              <a:rPr lang="fa-IR" sz="3200" b="1" dirty="0" smtClean="0">
                <a:cs typeface="2  Kamran" panose="00000400000000000000" pitchFamily="2" charset="-78"/>
              </a:rPr>
              <a:t>. </a:t>
            </a:r>
            <a:endParaRPr lang="fa-IR" sz="3200" b="1" dirty="0" smtClean="0">
              <a:latin typeface="Gabriola" panose="04040605051002020D02" pitchFamily="82" charset="0"/>
              <a:cs typeface="2  Kamran" panose="000004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1581743317"/>
              </p:ext>
            </p:extLst>
          </p:nvPr>
        </p:nvGraphicFramePr>
        <p:xfrm>
          <a:off x="1294228" y="2956429"/>
          <a:ext cx="8983039" cy="3246120"/>
        </p:xfrm>
        <a:graphic>
          <a:graphicData uri="http://schemas.openxmlformats.org/drawingml/2006/table">
            <a:tbl>
              <a:tblPr firstRow="1" bandRow="1">
                <a:tableStyleId>{2D5ABB26-0587-4C30-8999-92F81FD0307C}</a:tableStyleId>
              </a:tblPr>
              <a:tblGrid>
                <a:gridCol w="6274190"/>
                <a:gridCol w="2708849"/>
              </a:tblGrid>
              <a:tr h="370840">
                <a:tc>
                  <a:txBody>
                    <a:bodyPr/>
                    <a:lstStyle/>
                    <a:p>
                      <a:pPr algn="ctr" rtl="1"/>
                      <a:r>
                        <a:rPr lang="fa-IR" sz="3200" b="1" kern="1200" dirty="0" smtClean="0">
                          <a:solidFill>
                            <a:schemeClr val="tx1"/>
                          </a:solidFill>
                          <a:latin typeface="+mn-lt"/>
                          <a:ea typeface="+mn-ea"/>
                          <a:cs typeface="2  Kamran" panose="00000400000000000000" pitchFamily="2" charset="-78"/>
                        </a:rPr>
                        <a:t>نام متد معادل</a:t>
                      </a:r>
                      <a:endParaRPr lang="en-US" sz="3200" b="1" kern="1200" dirty="0">
                        <a:solidFill>
                          <a:schemeClr val="tx1"/>
                        </a:solidFill>
                        <a:latin typeface="+mn-lt"/>
                        <a:ea typeface="+mn-ea"/>
                        <a:cs typeface="2  Kamran" panose="000004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3200" b="1" kern="1200" dirty="0" smtClean="0">
                          <a:solidFill>
                            <a:schemeClr val="tx1"/>
                          </a:solidFill>
                          <a:latin typeface="+mn-lt"/>
                          <a:ea typeface="+mn-ea"/>
                          <a:cs typeface="2  Kamran" panose="00000400000000000000" pitchFamily="2" charset="-78"/>
                        </a:rPr>
                        <a:t>عملگر</a:t>
                      </a:r>
                      <a:endParaRPr lang="en-US" sz="3200" b="1" kern="1200" dirty="0">
                        <a:solidFill>
                          <a:schemeClr val="tx1"/>
                        </a:solidFill>
                        <a:latin typeface="+mn-lt"/>
                        <a:ea typeface="+mn-ea"/>
                        <a:cs typeface="2  Kamran" panose="000004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rtl="1"/>
                      <a:r>
                        <a:rPr lang="en-US" dirty="0" smtClean="0">
                          <a:solidFill>
                            <a:srgbClr val="00B0F0"/>
                          </a:solidFill>
                          <a:latin typeface="Consolas" panose="020B0609020204030204" pitchFamily="49" charset="0"/>
                          <a:cs typeface="Consolas" panose="020B0609020204030204" pitchFamily="49" charset="0"/>
                        </a:rPr>
                        <a:t>__add__,</a:t>
                      </a:r>
                      <a:r>
                        <a:rPr lang="en-US" baseline="0" dirty="0" smtClean="0">
                          <a:solidFill>
                            <a:srgbClr val="00B0F0"/>
                          </a:solidFill>
                          <a:latin typeface="Consolas" panose="020B0609020204030204" pitchFamily="49" charset="0"/>
                          <a:cs typeface="Consolas" panose="020B0609020204030204" pitchFamily="49" charset="0"/>
                        </a:rPr>
                        <a:t> </a:t>
                      </a:r>
                      <a:r>
                        <a:rPr lang="en-US" sz="1800" b="0" i="0" kern="1200" dirty="0" smtClean="0">
                          <a:solidFill>
                            <a:srgbClr val="00B0F0"/>
                          </a:solidFill>
                          <a:effectLst/>
                          <a:latin typeface="Consolas" panose="020B0609020204030204" pitchFamily="49" charset="0"/>
                          <a:ea typeface="+mn-ea"/>
                          <a:cs typeface="Consolas" panose="020B0609020204030204" pitchFamily="49" charset="0"/>
                        </a:rPr>
                        <a:t>__sub__, __mod__, __pow__</a:t>
                      </a:r>
                    </a:p>
                    <a:p>
                      <a:pPr algn="ctr" rtl="1"/>
                      <a:r>
                        <a:rPr lang="en-US" sz="1800" b="0" i="0" kern="1200" dirty="0" smtClean="0">
                          <a:solidFill>
                            <a:srgbClr val="00B0F0"/>
                          </a:solidFill>
                          <a:effectLst/>
                          <a:latin typeface="Consolas" panose="020B0609020204030204" pitchFamily="49" charset="0"/>
                          <a:ea typeface="+mn-ea"/>
                          <a:cs typeface="Consolas" panose="020B0609020204030204" pitchFamily="49" charset="0"/>
                        </a:rPr>
                        <a:t>__</a:t>
                      </a:r>
                      <a:r>
                        <a:rPr lang="en-US" sz="1800" b="0" i="0" kern="1200" dirty="0" err="1" smtClean="0">
                          <a:solidFill>
                            <a:srgbClr val="00B0F0"/>
                          </a:solidFill>
                          <a:effectLst/>
                          <a:latin typeface="Consolas" panose="020B0609020204030204" pitchFamily="49" charset="0"/>
                          <a:ea typeface="+mn-ea"/>
                          <a:cs typeface="Consolas" panose="020B0609020204030204" pitchFamily="49" charset="0"/>
                        </a:rPr>
                        <a:t>mul</a:t>
                      </a:r>
                      <a:r>
                        <a:rPr lang="en-US" sz="1800" b="0" i="0" kern="1200" dirty="0" smtClean="0">
                          <a:solidFill>
                            <a:srgbClr val="00B0F0"/>
                          </a:solidFill>
                          <a:effectLst/>
                          <a:latin typeface="Consolas" panose="020B0609020204030204" pitchFamily="49" charset="0"/>
                          <a:ea typeface="+mn-ea"/>
                          <a:cs typeface="Consolas" panose="020B0609020204030204" pitchFamily="49" charset="0"/>
                        </a:rPr>
                        <a:t>__, __</a:t>
                      </a:r>
                      <a:r>
                        <a:rPr lang="en-US" sz="1800" b="0" i="0" kern="1200" dirty="0" err="1" smtClean="0">
                          <a:solidFill>
                            <a:srgbClr val="00B0F0"/>
                          </a:solidFill>
                          <a:effectLst/>
                          <a:latin typeface="Consolas" panose="020B0609020204030204" pitchFamily="49" charset="0"/>
                          <a:ea typeface="+mn-ea"/>
                          <a:cs typeface="Consolas" panose="020B0609020204030204" pitchFamily="49" charset="0"/>
                        </a:rPr>
                        <a:t>truediv</a:t>
                      </a:r>
                      <a:r>
                        <a:rPr lang="en-US" sz="1800" b="0" i="0" kern="1200" dirty="0" smtClean="0">
                          <a:solidFill>
                            <a:srgbClr val="00B0F0"/>
                          </a:solidFill>
                          <a:effectLst/>
                          <a:latin typeface="Consolas" panose="020B0609020204030204" pitchFamily="49" charset="0"/>
                          <a:ea typeface="+mn-ea"/>
                          <a:cs typeface="Consolas" panose="020B0609020204030204" pitchFamily="49" charset="0"/>
                        </a:rPr>
                        <a:t>__, __</a:t>
                      </a:r>
                      <a:r>
                        <a:rPr lang="en-US" sz="1800" b="0" i="0" kern="1200" dirty="0" err="1" smtClean="0">
                          <a:solidFill>
                            <a:srgbClr val="00B0F0"/>
                          </a:solidFill>
                          <a:effectLst/>
                          <a:latin typeface="Consolas" panose="020B0609020204030204" pitchFamily="49" charset="0"/>
                          <a:ea typeface="+mn-ea"/>
                          <a:cs typeface="Consolas" panose="020B0609020204030204" pitchFamily="49" charset="0"/>
                        </a:rPr>
                        <a:t>floordiv</a:t>
                      </a:r>
                      <a:r>
                        <a:rPr lang="en-US" sz="1800" b="0" i="0" kern="1200" dirty="0" smtClean="0">
                          <a:solidFill>
                            <a:srgbClr val="00B0F0"/>
                          </a:solidFill>
                          <a:effectLst/>
                          <a:latin typeface="Consolas" panose="020B0609020204030204" pitchFamily="49" charset="0"/>
                          <a:ea typeface="+mn-ea"/>
                          <a:cs typeface="Consolas" panose="020B0609020204030204" pitchFamily="49" charset="0"/>
                        </a:rPr>
                        <a:t>__</a:t>
                      </a:r>
                      <a:endParaRPr lang="en-US" dirty="0">
                        <a:solidFill>
                          <a:srgbClr val="00B0F0"/>
                        </a:solidFill>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solidFill>
                            <a:srgbClr val="00B0F0"/>
                          </a:solidFill>
                          <a:latin typeface="Consolas" panose="020B0609020204030204" pitchFamily="49" charset="0"/>
                          <a:cs typeface="Consolas" panose="020B0609020204030204" pitchFamily="49" charset="0"/>
                        </a:rPr>
                        <a:t>, -, %, **</a:t>
                      </a:r>
                      <a:r>
                        <a:rPr lang="fa-IR" dirty="0" smtClean="0">
                          <a:solidFill>
                            <a:srgbClr val="00B0F0"/>
                          </a:solidFill>
                          <a:latin typeface="Consolas" panose="020B0609020204030204" pitchFamily="49" charset="0"/>
                        </a:rPr>
                        <a:t>+</a:t>
                      </a:r>
                      <a:endParaRPr lang="en-US" dirty="0" smtClean="0">
                        <a:solidFill>
                          <a:srgbClr val="00B0F0"/>
                        </a:solidFill>
                        <a:latin typeface="Consolas" panose="020B0609020204030204" pitchFamily="49" charset="0"/>
                        <a:cs typeface="Consolas" panose="020B0609020204030204" pitchFamily="49" charset="0"/>
                      </a:endParaRPr>
                    </a:p>
                    <a:p>
                      <a:pPr algn="ctr" rtl="1"/>
                      <a:r>
                        <a:rPr lang="en-US" dirty="0" smtClean="0">
                          <a:solidFill>
                            <a:srgbClr val="00B0F0"/>
                          </a:solidFill>
                          <a:latin typeface="Consolas" panose="020B0609020204030204" pitchFamily="49" charset="0"/>
                          <a:cs typeface="Consolas" panose="020B0609020204030204" pitchFamily="49" charset="0"/>
                        </a:rPr>
                        <a:t>*, /, //</a:t>
                      </a:r>
                      <a:endParaRPr lang="en-US" dirty="0">
                        <a:solidFill>
                          <a:srgbClr val="00B0F0"/>
                        </a:solidFill>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rgbClr val="FF0000"/>
                          </a:solidFill>
                          <a:latin typeface="Consolas" panose="020B0609020204030204" pitchFamily="49" charset="0"/>
                          <a:ea typeface="+mn-ea"/>
                          <a:cs typeface="Consolas" panose="020B0609020204030204" pitchFamily="49" charset="0"/>
                        </a:rPr>
                        <a:t>__</a:t>
                      </a:r>
                      <a:r>
                        <a:rPr lang="en-US" sz="1800" b="0" i="0" u="none" strike="noStrike" kern="1200" baseline="0" dirty="0" err="1" smtClean="0">
                          <a:solidFill>
                            <a:srgbClr val="FF0000"/>
                          </a:solidFill>
                          <a:latin typeface="Consolas" panose="020B0609020204030204" pitchFamily="49" charset="0"/>
                          <a:ea typeface="+mn-ea"/>
                          <a:cs typeface="Consolas" panose="020B0609020204030204" pitchFamily="49" charset="0"/>
                        </a:rPr>
                        <a:t>eq</a:t>
                      </a:r>
                      <a:r>
                        <a:rPr lang="en-US" sz="1800" b="0" i="0" u="none" strike="noStrike" kern="1200" baseline="0" dirty="0" smtClean="0">
                          <a:solidFill>
                            <a:srgbClr val="FF0000"/>
                          </a:solidFill>
                          <a:latin typeface="Consolas" panose="020B0609020204030204" pitchFamily="49" charset="0"/>
                          <a:ea typeface="+mn-ea"/>
                          <a:cs typeface="Consolas" panose="020B0609020204030204" pitchFamily="49" charset="0"/>
                        </a:rPr>
                        <a:t>__, __</a:t>
                      </a:r>
                      <a:r>
                        <a:rPr lang="en-US" sz="1800" b="0" i="0" u="none" strike="noStrike" kern="1200" baseline="0" dirty="0" err="1" smtClean="0">
                          <a:solidFill>
                            <a:srgbClr val="FF0000"/>
                          </a:solidFill>
                          <a:latin typeface="Consolas" panose="020B0609020204030204" pitchFamily="49" charset="0"/>
                          <a:ea typeface="+mn-ea"/>
                          <a:cs typeface="Consolas" panose="020B0609020204030204" pitchFamily="49" charset="0"/>
                        </a:rPr>
                        <a:t>gt</a:t>
                      </a:r>
                      <a:r>
                        <a:rPr lang="en-US" sz="1800" b="0" i="0" u="none" strike="noStrike" kern="1200" baseline="0" dirty="0" smtClean="0">
                          <a:solidFill>
                            <a:srgbClr val="FF0000"/>
                          </a:solidFill>
                          <a:latin typeface="Consolas" panose="020B0609020204030204" pitchFamily="49" charset="0"/>
                          <a:ea typeface="+mn-ea"/>
                          <a:cs typeface="Consolas" panose="020B0609020204030204" pitchFamily="49" charset="0"/>
                        </a:rPr>
                        <a:t>__, __le__, __</a:t>
                      </a:r>
                      <a:r>
                        <a:rPr lang="en-US" sz="1800" b="0" i="0" u="none" strike="noStrike" kern="1200" baseline="0" dirty="0" err="1" smtClean="0">
                          <a:solidFill>
                            <a:srgbClr val="FF0000"/>
                          </a:solidFill>
                          <a:latin typeface="Consolas" panose="020B0609020204030204" pitchFamily="49" charset="0"/>
                          <a:ea typeface="+mn-ea"/>
                          <a:cs typeface="Consolas" panose="020B0609020204030204" pitchFamily="49" charset="0"/>
                        </a:rPr>
                        <a:t>ge</a:t>
                      </a:r>
                      <a:r>
                        <a:rPr lang="en-US" sz="1800" b="0" i="0" u="none" strike="noStrike" kern="1200" baseline="0" dirty="0" smtClean="0">
                          <a:solidFill>
                            <a:srgbClr val="FF0000"/>
                          </a:solidFill>
                          <a:latin typeface="Consolas" panose="020B0609020204030204" pitchFamily="49" charset="0"/>
                          <a:ea typeface="+mn-ea"/>
                          <a:cs typeface="Consolas" panose="020B0609020204030204" pitchFamily="49" charset="0"/>
                        </a:rPr>
                        <a:t>__, __</a:t>
                      </a:r>
                      <a:r>
                        <a:rPr lang="en-US" sz="1800" b="0" i="0" u="none" strike="noStrike" kern="1200" baseline="0" dirty="0" err="1" smtClean="0">
                          <a:solidFill>
                            <a:srgbClr val="FF0000"/>
                          </a:solidFill>
                          <a:latin typeface="Consolas" panose="020B0609020204030204" pitchFamily="49" charset="0"/>
                          <a:ea typeface="+mn-ea"/>
                          <a:cs typeface="Consolas" panose="020B0609020204030204" pitchFamily="49" charset="0"/>
                        </a:rPr>
                        <a:t>lt</a:t>
                      </a:r>
                      <a:r>
                        <a:rPr lang="en-US" sz="1800" b="0" i="0" u="none" strike="noStrike" kern="1200" baseline="0" dirty="0" smtClean="0">
                          <a:solidFill>
                            <a:srgbClr val="FF0000"/>
                          </a:solidFill>
                          <a:latin typeface="Consolas" panose="020B0609020204030204" pitchFamily="49" charset="0"/>
                          <a:ea typeface="+mn-ea"/>
                          <a:cs typeface="Consolas" panose="020B0609020204030204" pitchFamily="49" charset="0"/>
                        </a:rPr>
                        <a:t>__, __ne__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solidFill>
                            <a:srgbClr val="FF0000"/>
                          </a:solidFill>
                          <a:latin typeface="Consolas" panose="020B0609020204030204" pitchFamily="49" charset="0"/>
                          <a:cs typeface="Consolas" panose="020B0609020204030204" pitchFamily="49" charset="0"/>
                        </a:rPr>
                        <a:t>==, &gt;, &lt;=</a:t>
                      </a:r>
                      <a:r>
                        <a:rPr lang="en-US" baseline="0" dirty="0" smtClean="0">
                          <a:solidFill>
                            <a:srgbClr val="FF0000"/>
                          </a:solidFill>
                          <a:latin typeface="Consolas" panose="020B0609020204030204" pitchFamily="49" charset="0"/>
                          <a:cs typeface="Consolas" panose="020B0609020204030204" pitchFamily="49" charset="0"/>
                        </a:rPr>
                        <a:t>, &gt;=, </a:t>
                      </a:r>
                      <a:r>
                        <a:rPr lang="en-US" dirty="0" smtClean="0">
                          <a:solidFill>
                            <a:srgbClr val="FF0000"/>
                          </a:solidFill>
                          <a:latin typeface="Consolas" panose="020B0609020204030204" pitchFamily="49" charset="0"/>
                          <a:cs typeface="Consolas" panose="020B0609020204030204" pitchFamily="49" charset="0"/>
                        </a:rPr>
                        <a:t>&lt;, !=</a:t>
                      </a:r>
                      <a:endParaRPr lang="en-US" dirty="0">
                        <a:solidFill>
                          <a:srgbClr val="FF0000"/>
                        </a:solidFill>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rtl="1"/>
                      <a:r>
                        <a:rPr lang="en-US" sz="1800" b="0" i="0" u="none" strike="noStrike" kern="1200" baseline="0" dirty="0" smtClean="0">
                          <a:solidFill>
                            <a:srgbClr val="00B0F0"/>
                          </a:solidFill>
                          <a:latin typeface="Consolas" panose="020B0609020204030204" pitchFamily="49" charset="0"/>
                          <a:ea typeface="+mn-ea"/>
                          <a:cs typeface="Consolas" panose="020B0609020204030204" pitchFamily="49" charset="0"/>
                        </a:rPr>
                        <a:t>__</a:t>
                      </a:r>
                      <a:r>
                        <a:rPr lang="en-US" sz="1800" b="0" i="0" u="none" strike="noStrike" kern="1200" baseline="0" dirty="0" err="1" smtClean="0">
                          <a:solidFill>
                            <a:srgbClr val="00B0F0"/>
                          </a:solidFill>
                          <a:latin typeface="Consolas" panose="020B0609020204030204" pitchFamily="49" charset="0"/>
                          <a:ea typeface="+mn-ea"/>
                          <a:cs typeface="Consolas" panose="020B0609020204030204" pitchFamily="49" charset="0"/>
                        </a:rPr>
                        <a:t>len</a:t>
                      </a:r>
                      <a:r>
                        <a:rPr lang="en-US" sz="1800" b="0" i="0" u="none" strike="noStrike" kern="1200" baseline="0" dirty="0" smtClean="0">
                          <a:solidFill>
                            <a:srgbClr val="00B0F0"/>
                          </a:solidFill>
                          <a:latin typeface="Consolas" panose="020B0609020204030204" pitchFamily="49" charset="0"/>
                          <a:ea typeface="+mn-ea"/>
                          <a:cs typeface="Consolas" panose="020B0609020204030204" pitchFamily="49" charset="0"/>
                        </a:rPr>
                        <a:t>__</a:t>
                      </a:r>
                      <a:endParaRPr lang="en-US" dirty="0">
                        <a:solidFill>
                          <a:srgbClr val="00B0F0"/>
                        </a:solidFill>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solidFill>
                            <a:srgbClr val="00B0F0"/>
                          </a:solidFill>
                          <a:latin typeface="Consolas" panose="020B0609020204030204" pitchFamily="49" charset="0"/>
                        </a:rPr>
                        <a:t>طول</a:t>
                      </a:r>
                      <a:endParaRPr lang="en-US" dirty="0">
                        <a:solidFill>
                          <a:srgbClr val="00B0F0"/>
                        </a:solidFill>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rtl="1"/>
                      <a:r>
                        <a:rPr lang="en-US" sz="1800" b="0" i="0" u="none" strike="noStrike" kern="1200" baseline="0" dirty="0" smtClean="0">
                          <a:solidFill>
                            <a:srgbClr val="FF0000"/>
                          </a:solidFill>
                          <a:latin typeface="Consolas" panose="020B0609020204030204" pitchFamily="49" charset="0"/>
                          <a:ea typeface="+mn-ea"/>
                          <a:cs typeface="Consolas" panose="020B0609020204030204" pitchFamily="49" charset="0"/>
                        </a:rPr>
                        <a:t>__or__</a:t>
                      </a:r>
                      <a:endParaRPr lang="en-US" dirty="0">
                        <a:solidFill>
                          <a:srgbClr val="FF0000"/>
                        </a:solidFill>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solidFill>
                            <a:srgbClr val="FF0000"/>
                          </a:solidFill>
                          <a:latin typeface="Consolas" panose="020B0609020204030204" pitchFamily="49" charset="0"/>
                        </a:rPr>
                        <a:t>|</a:t>
                      </a:r>
                      <a:endParaRPr lang="en-US" dirty="0">
                        <a:solidFill>
                          <a:srgbClr val="FF0000"/>
                        </a:solidFill>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rtl="1"/>
                      <a:r>
                        <a:rPr lang="en-US" dirty="0" smtClean="0">
                          <a:solidFill>
                            <a:srgbClr val="00B0F0"/>
                          </a:solidFill>
                          <a:latin typeface="Consolas" panose="020B0609020204030204" pitchFamily="49" charset="0"/>
                          <a:cs typeface="Consolas" panose="020B0609020204030204" pitchFamily="49" charset="0"/>
                        </a:rPr>
                        <a:t>__</a:t>
                      </a:r>
                      <a:r>
                        <a:rPr lang="en-US" dirty="0" err="1" smtClean="0">
                          <a:solidFill>
                            <a:srgbClr val="00B0F0"/>
                          </a:solidFill>
                          <a:latin typeface="Consolas" panose="020B0609020204030204" pitchFamily="49" charset="0"/>
                          <a:cs typeface="Consolas" panose="020B0609020204030204" pitchFamily="49" charset="0"/>
                        </a:rPr>
                        <a:t>iadd</a:t>
                      </a:r>
                      <a:r>
                        <a:rPr lang="en-US" dirty="0" smtClean="0">
                          <a:solidFill>
                            <a:srgbClr val="00B0F0"/>
                          </a:solidFill>
                          <a:latin typeface="Consolas" panose="020B0609020204030204" pitchFamily="49" charset="0"/>
                          <a:cs typeface="Consolas" panose="020B0609020204030204" pitchFamily="49" charset="0"/>
                        </a:rPr>
                        <a:t>__,</a:t>
                      </a:r>
                      <a:r>
                        <a:rPr lang="en-US" baseline="0" dirty="0" smtClean="0">
                          <a:solidFill>
                            <a:srgbClr val="00B0F0"/>
                          </a:solidFill>
                          <a:latin typeface="Consolas" panose="020B0609020204030204" pitchFamily="49" charset="0"/>
                          <a:cs typeface="Consolas" panose="020B0609020204030204" pitchFamily="49" charset="0"/>
                        </a:rPr>
                        <a:t> </a:t>
                      </a:r>
                      <a:r>
                        <a:rPr lang="en-US" sz="1800" b="0" i="0" kern="1200" dirty="0" smtClean="0">
                          <a:solidFill>
                            <a:srgbClr val="00B0F0"/>
                          </a:solidFill>
                          <a:effectLst/>
                          <a:latin typeface="Consolas" panose="020B0609020204030204" pitchFamily="49" charset="0"/>
                          <a:ea typeface="+mn-ea"/>
                          <a:cs typeface="Consolas" panose="020B0609020204030204" pitchFamily="49" charset="0"/>
                        </a:rPr>
                        <a:t>__</a:t>
                      </a:r>
                      <a:r>
                        <a:rPr lang="en-US" sz="1800" b="0" i="0" kern="1200" dirty="0" err="1" smtClean="0">
                          <a:solidFill>
                            <a:srgbClr val="00B0F0"/>
                          </a:solidFill>
                          <a:effectLst/>
                          <a:latin typeface="Consolas" panose="020B0609020204030204" pitchFamily="49" charset="0"/>
                          <a:ea typeface="+mn-ea"/>
                          <a:cs typeface="Consolas" panose="020B0609020204030204" pitchFamily="49" charset="0"/>
                        </a:rPr>
                        <a:t>isub</a:t>
                      </a:r>
                      <a:r>
                        <a:rPr lang="en-US" sz="1800" b="0" i="0" kern="1200" dirty="0" smtClean="0">
                          <a:solidFill>
                            <a:srgbClr val="00B0F0"/>
                          </a:solidFill>
                          <a:effectLst/>
                          <a:latin typeface="Consolas" panose="020B0609020204030204" pitchFamily="49" charset="0"/>
                          <a:ea typeface="+mn-ea"/>
                          <a:cs typeface="Consolas" panose="020B0609020204030204" pitchFamily="49" charset="0"/>
                        </a:rPr>
                        <a:t>__, __</a:t>
                      </a:r>
                      <a:r>
                        <a:rPr lang="en-US" sz="1800" b="0" i="0" kern="1200" dirty="0" err="1" smtClean="0">
                          <a:solidFill>
                            <a:srgbClr val="00B0F0"/>
                          </a:solidFill>
                          <a:effectLst/>
                          <a:latin typeface="Consolas" panose="020B0609020204030204" pitchFamily="49" charset="0"/>
                          <a:ea typeface="+mn-ea"/>
                          <a:cs typeface="Consolas" panose="020B0609020204030204" pitchFamily="49" charset="0"/>
                        </a:rPr>
                        <a:t>imod</a:t>
                      </a:r>
                      <a:r>
                        <a:rPr lang="en-US" sz="1800" b="0" i="0" kern="1200" dirty="0" smtClean="0">
                          <a:solidFill>
                            <a:srgbClr val="00B0F0"/>
                          </a:solidFill>
                          <a:effectLst/>
                          <a:latin typeface="Consolas" panose="020B0609020204030204" pitchFamily="49" charset="0"/>
                          <a:ea typeface="+mn-ea"/>
                          <a:cs typeface="Consolas" panose="020B0609020204030204" pitchFamily="49" charset="0"/>
                        </a:rPr>
                        <a:t>__, __</a:t>
                      </a:r>
                      <a:r>
                        <a:rPr lang="en-US" sz="1800" b="0" i="0" kern="1200" dirty="0" err="1" smtClean="0">
                          <a:solidFill>
                            <a:srgbClr val="00B0F0"/>
                          </a:solidFill>
                          <a:effectLst/>
                          <a:latin typeface="Consolas" panose="020B0609020204030204" pitchFamily="49" charset="0"/>
                          <a:ea typeface="+mn-ea"/>
                          <a:cs typeface="Consolas" panose="020B0609020204030204" pitchFamily="49" charset="0"/>
                        </a:rPr>
                        <a:t>ipow</a:t>
                      </a:r>
                      <a:r>
                        <a:rPr lang="en-US" sz="1800" b="0" i="0" kern="1200" dirty="0" smtClean="0">
                          <a:solidFill>
                            <a:srgbClr val="00B0F0"/>
                          </a:solidFill>
                          <a:effectLst/>
                          <a:latin typeface="Consolas" panose="020B0609020204030204" pitchFamily="49" charset="0"/>
                          <a:ea typeface="+mn-ea"/>
                          <a:cs typeface="Consolas" panose="020B0609020204030204" pitchFamily="49" charset="0"/>
                        </a:rPr>
                        <a:t>__</a:t>
                      </a:r>
                    </a:p>
                    <a:p>
                      <a:pPr algn="ctr" rtl="1"/>
                      <a:r>
                        <a:rPr lang="en-US" sz="1800" b="0" i="0" kern="1200" dirty="0" smtClean="0">
                          <a:solidFill>
                            <a:srgbClr val="00B0F0"/>
                          </a:solidFill>
                          <a:effectLst/>
                          <a:latin typeface="Consolas" panose="020B0609020204030204" pitchFamily="49" charset="0"/>
                          <a:ea typeface="+mn-ea"/>
                          <a:cs typeface="Consolas" panose="020B0609020204030204" pitchFamily="49" charset="0"/>
                        </a:rPr>
                        <a:t>__</a:t>
                      </a:r>
                      <a:r>
                        <a:rPr lang="en-US" sz="1800" b="0" i="0" kern="1200" dirty="0" err="1" smtClean="0">
                          <a:solidFill>
                            <a:srgbClr val="00B0F0"/>
                          </a:solidFill>
                          <a:effectLst/>
                          <a:latin typeface="Consolas" panose="020B0609020204030204" pitchFamily="49" charset="0"/>
                          <a:ea typeface="+mn-ea"/>
                          <a:cs typeface="Consolas" panose="020B0609020204030204" pitchFamily="49" charset="0"/>
                        </a:rPr>
                        <a:t>imul</a:t>
                      </a:r>
                      <a:r>
                        <a:rPr lang="en-US" sz="1800" b="0" i="0" kern="1200" dirty="0" smtClean="0">
                          <a:solidFill>
                            <a:srgbClr val="00B0F0"/>
                          </a:solidFill>
                          <a:effectLst/>
                          <a:latin typeface="Consolas" panose="020B0609020204030204" pitchFamily="49" charset="0"/>
                          <a:ea typeface="+mn-ea"/>
                          <a:cs typeface="Consolas" panose="020B0609020204030204" pitchFamily="49" charset="0"/>
                        </a:rPr>
                        <a:t>__, __</a:t>
                      </a:r>
                      <a:r>
                        <a:rPr lang="en-US" sz="1800" b="0" i="0" kern="1200" dirty="0" err="1" smtClean="0">
                          <a:solidFill>
                            <a:srgbClr val="00B0F0"/>
                          </a:solidFill>
                          <a:effectLst/>
                          <a:latin typeface="Consolas" panose="020B0609020204030204" pitchFamily="49" charset="0"/>
                          <a:ea typeface="+mn-ea"/>
                          <a:cs typeface="Consolas" panose="020B0609020204030204" pitchFamily="49" charset="0"/>
                        </a:rPr>
                        <a:t>idiv</a:t>
                      </a:r>
                      <a:r>
                        <a:rPr lang="en-US" sz="1800" b="0" i="0" kern="1200" dirty="0" smtClean="0">
                          <a:solidFill>
                            <a:srgbClr val="00B0F0"/>
                          </a:solidFill>
                          <a:effectLst/>
                          <a:latin typeface="Consolas" panose="020B0609020204030204" pitchFamily="49" charset="0"/>
                          <a:ea typeface="+mn-ea"/>
                          <a:cs typeface="Consolas" panose="020B0609020204030204" pitchFamily="49" charset="0"/>
                        </a:rPr>
                        <a:t>__, __</a:t>
                      </a:r>
                      <a:r>
                        <a:rPr lang="en-US" sz="1800" b="0" i="0" kern="1200" dirty="0" err="1" smtClean="0">
                          <a:solidFill>
                            <a:srgbClr val="00B0F0"/>
                          </a:solidFill>
                          <a:effectLst/>
                          <a:latin typeface="Consolas" panose="020B0609020204030204" pitchFamily="49" charset="0"/>
                          <a:ea typeface="+mn-ea"/>
                          <a:cs typeface="Consolas" panose="020B0609020204030204" pitchFamily="49" charset="0"/>
                        </a:rPr>
                        <a:t>ifloordiv</a:t>
                      </a:r>
                      <a:r>
                        <a:rPr lang="en-US" sz="1800" b="0" i="0" kern="1200" dirty="0" smtClean="0">
                          <a:solidFill>
                            <a:srgbClr val="00B0F0"/>
                          </a:solidFill>
                          <a:effectLst/>
                          <a:latin typeface="Consolas" panose="020B0609020204030204" pitchFamily="49" charset="0"/>
                          <a:ea typeface="+mn-ea"/>
                          <a:cs typeface="Consolas" panose="020B0609020204030204" pitchFamily="49" charset="0"/>
                        </a:rPr>
                        <a:t>__</a:t>
                      </a:r>
                      <a:endParaRPr lang="en-US" dirty="0" smtClean="0">
                        <a:solidFill>
                          <a:srgbClr val="00B0F0"/>
                        </a:solidFill>
                        <a:latin typeface="Consolas" panose="020B0609020204030204" pitchFamily="49" charset="0"/>
                        <a:cs typeface="Consolas" panose="020B0609020204030204" pitchFamily="49" charset="0"/>
                      </a:endParaRPr>
                    </a:p>
                    <a:p>
                      <a:pPr algn="ctr" rtl="1"/>
                      <a:endParaRPr lang="en-US" dirty="0">
                        <a:solidFill>
                          <a:srgbClr val="00B0F0"/>
                        </a:solidFill>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solidFill>
                            <a:srgbClr val="00B0F0"/>
                          </a:solidFill>
                          <a:latin typeface="Consolas" panose="020B0609020204030204" pitchFamily="49" charset="0"/>
                          <a:cs typeface="Consolas" panose="020B0609020204030204" pitchFamily="49" charset="0"/>
                        </a:rPr>
                        <a:t>+=, -=,</a:t>
                      </a:r>
                      <a:r>
                        <a:rPr lang="en-US" baseline="0" dirty="0" smtClean="0">
                          <a:solidFill>
                            <a:srgbClr val="00B0F0"/>
                          </a:solidFill>
                          <a:latin typeface="Consolas" panose="020B0609020204030204" pitchFamily="49" charset="0"/>
                          <a:cs typeface="Consolas" panose="020B0609020204030204" pitchFamily="49" charset="0"/>
                        </a:rPr>
                        <a:t> %=, **=</a:t>
                      </a:r>
                    </a:p>
                    <a:p>
                      <a:pPr algn="ctr" rtl="1"/>
                      <a:r>
                        <a:rPr lang="en-US" baseline="0" dirty="0" smtClean="0">
                          <a:solidFill>
                            <a:srgbClr val="00B0F0"/>
                          </a:solidFill>
                          <a:latin typeface="Consolas" panose="020B0609020204030204" pitchFamily="49" charset="0"/>
                          <a:cs typeface="Consolas" panose="020B0609020204030204" pitchFamily="49" charset="0"/>
                        </a:rPr>
                        <a:t>*=, /=, //=</a:t>
                      </a:r>
                      <a:endParaRPr lang="en-US" dirty="0">
                        <a:solidFill>
                          <a:srgbClr val="00B0F0"/>
                        </a:solidFill>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1342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31031" y="1370248"/>
            <a:ext cx="5870782" cy="584775"/>
          </a:xfrm>
          <a:prstGeom prst="rect">
            <a:avLst/>
          </a:prstGeom>
          <a:noFill/>
        </p:spPr>
        <p:txBody>
          <a:bodyPr wrap="square" rtlCol="0">
            <a:spAutoFit/>
          </a:bodyPr>
          <a:lstStyle/>
          <a:p>
            <a:pPr algn="just" rtl="1"/>
            <a:r>
              <a:rPr lang="fa-IR" sz="3200" b="1" dirty="0" smtClean="0">
                <a:solidFill>
                  <a:srgbClr val="FF0000"/>
                </a:solidFill>
                <a:latin typeface="+mj-lt"/>
                <a:cs typeface="2  Kamran" panose="00000400000000000000" pitchFamily="2" charset="-78"/>
              </a:rPr>
              <a:t>کپسوله سازی</a:t>
            </a:r>
            <a:r>
              <a:rPr lang="fa-IR" sz="3200" b="1" dirty="0" smtClean="0">
                <a:latin typeface="+mj-lt"/>
                <a:cs typeface="2  Kamran" panose="00000400000000000000" pitchFamily="2" charset="-78"/>
              </a:rPr>
              <a:t>:  مخفی کردن پیچیدگی های غیرضروری </a:t>
            </a:r>
          </a:p>
        </p:txBody>
      </p:sp>
      <p:sp>
        <p:nvSpPr>
          <p:cNvPr id="8" name="TextBox 7"/>
          <p:cNvSpPr txBox="1"/>
          <p:nvPr/>
        </p:nvSpPr>
        <p:spPr>
          <a:xfrm>
            <a:off x="309282" y="2270087"/>
            <a:ext cx="11435096" cy="1815882"/>
          </a:xfrm>
          <a:prstGeom prst="rect">
            <a:avLst/>
          </a:prstGeom>
          <a:noFill/>
        </p:spPr>
        <p:txBody>
          <a:bodyPr wrap="square" rtlCol="0">
            <a:spAutoFit/>
          </a:bodyPr>
          <a:lstStyle/>
          <a:p>
            <a:pPr algn="just" rtl="1"/>
            <a:r>
              <a:rPr lang="fa-IR" sz="2800" b="1" dirty="0" smtClean="0">
                <a:solidFill>
                  <a:srgbClr val="00B0F0"/>
                </a:solidFill>
                <a:latin typeface="+mj-lt"/>
                <a:cs typeface="2  Kamran" panose="00000400000000000000" pitchFamily="2" charset="-78"/>
              </a:rPr>
              <a:t>کپسوله سازی در نوع داده لب تاپ</a:t>
            </a:r>
            <a:r>
              <a:rPr lang="fa-IR" sz="2800" b="1" dirty="0" smtClean="0">
                <a:latin typeface="+mj-lt"/>
                <a:cs typeface="2  Kamran" panose="00000400000000000000" pitchFamily="2" charset="-78"/>
              </a:rPr>
              <a:t>:  کاربر نیازی به دیدن و دسترسی به حافظه، پردازنده و ... ندارد بنابراین، در محصول نهایی، این قطعات نباید به شکل فیزیکی دیده شوند. حتی بخش هایی که مشتری نیاز به دسترسی به آنها دارد نیز از طریق واسط ها انجام می شوند. به عنوان مثال، کاربر نیاز دارد تا ورودی را بر روی بافرهای ورودی قرار دهد. ولی کاربر دسترسی مستقیم به بافرها ندارد و این عمل از طریق واسطی به نام کیبورد انجام می شود. </a:t>
            </a:r>
          </a:p>
        </p:txBody>
      </p:sp>
      <p:sp>
        <p:nvSpPr>
          <p:cNvPr id="9" name="TextBox 8"/>
          <p:cNvSpPr txBox="1"/>
          <p:nvPr/>
        </p:nvSpPr>
        <p:spPr>
          <a:xfrm>
            <a:off x="309282" y="4401033"/>
            <a:ext cx="11435096" cy="1384995"/>
          </a:xfrm>
          <a:prstGeom prst="rect">
            <a:avLst/>
          </a:prstGeom>
          <a:noFill/>
        </p:spPr>
        <p:txBody>
          <a:bodyPr wrap="square" rtlCol="0">
            <a:spAutoFit/>
          </a:bodyPr>
          <a:lstStyle/>
          <a:p>
            <a:pPr algn="just" rtl="1"/>
            <a:r>
              <a:rPr lang="fa-IR" sz="2800" b="1" dirty="0" smtClean="0">
                <a:solidFill>
                  <a:srgbClr val="00B0F0"/>
                </a:solidFill>
                <a:latin typeface="+mj-lt"/>
                <a:cs typeface="2  Kamran" panose="00000400000000000000" pitchFamily="2" charset="-78"/>
              </a:rPr>
              <a:t>کپسوله سازی در نوع داده ماشین</a:t>
            </a:r>
            <a:r>
              <a:rPr lang="fa-IR" sz="2800" b="1" dirty="0" smtClean="0">
                <a:latin typeface="+mj-lt"/>
                <a:cs typeface="2  Kamran" panose="00000400000000000000" pitchFamily="2" charset="-78"/>
              </a:rPr>
              <a:t>:  کاربر نیازی به دیدن و دسترسی به گیربکس، تسمه تایم، انژکتور و ... ندارد بنابراین، در محصول نهایی، این قطعات نباید به شکل فیزیکی دیده شوند. اگرچه کاربر نیاز به تغییر جهت حرکت چرخ ها دارد، ولی این دسترسی از طریق واسطی به نام فرمان انجام می شود.</a:t>
            </a:r>
          </a:p>
        </p:txBody>
      </p:sp>
      <p:sp>
        <p:nvSpPr>
          <p:cNvPr id="7" name="TextBox 6"/>
          <p:cNvSpPr txBox="1"/>
          <p:nvPr/>
        </p:nvSpPr>
        <p:spPr>
          <a:xfrm>
            <a:off x="10166617" y="218363"/>
            <a:ext cx="1795684" cy="584775"/>
          </a:xfrm>
          <a:prstGeom prst="rect">
            <a:avLst/>
          </a:prstGeom>
          <a:noFill/>
        </p:spPr>
        <p:txBody>
          <a:bodyPr wrap="none" rtlCol="0">
            <a:spAutoFit/>
          </a:bodyPr>
          <a:lstStyle/>
          <a:p>
            <a:pPr algn="r" rtl="1"/>
            <a:r>
              <a:rPr lang="fa-IR" sz="3200" b="1" dirty="0" smtClean="0">
                <a:cs typeface="2  Yekan" panose="00000400000000000000" pitchFamily="2" charset="-78"/>
              </a:rPr>
              <a:t>یادآوری ...</a:t>
            </a:r>
            <a:endParaRPr lang="en-US" sz="3200" b="1" dirty="0">
              <a:cs typeface="2  Yekan" panose="00000400000000000000" pitchFamily="2" charset="-78"/>
            </a:endParaRPr>
          </a:p>
        </p:txBody>
      </p:sp>
    </p:spTree>
    <p:extLst>
      <p:ext uri="{BB962C8B-B14F-4D97-AF65-F5344CB8AC3E}">
        <p14:creationId xmlns:p14="http://schemas.microsoft.com/office/powerpoint/2010/main" val="181410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8224" y="1235393"/>
            <a:ext cx="11166154" cy="584775"/>
          </a:xfrm>
          <a:prstGeom prst="rect">
            <a:avLst/>
          </a:prstGeom>
          <a:noFill/>
        </p:spPr>
        <p:txBody>
          <a:bodyPr wrap="square" rtlCol="0">
            <a:spAutoFit/>
          </a:bodyPr>
          <a:lstStyle/>
          <a:p>
            <a:pPr algn="just" rtl="1"/>
            <a:r>
              <a:rPr lang="fa-IR" sz="3200" b="1" dirty="0" smtClean="0">
                <a:solidFill>
                  <a:srgbClr val="FF0000"/>
                </a:solidFill>
                <a:latin typeface="+mj-lt"/>
                <a:cs typeface="2  Kamran" panose="00000400000000000000" pitchFamily="2" charset="-78"/>
              </a:rPr>
              <a:t>کپسوله سازی در طراحی کلاس ها:  </a:t>
            </a:r>
            <a:endParaRPr lang="fa-IR" sz="3200" b="1" dirty="0" smtClean="0">
              <a:latin typeface="+mj-lt"/>
              <a:cs typeface="2  Kamran" panose="00000400000000000000" pitchFamily="2" charset="-78"/>
            </a:endParaRPr>
          </a:p>
        </p:txBody>
      </p:sp>
      <p:sp>
        <p:nvSpPr>
          <p:cNvPr id="8" name="TextBox 7"/>
          <p:cNvSpPr txBox="1"/>
          <p:nvPr/>
        </p:nvSpPr>
        <p:spPr>
          <a:xfrm>
            <a:off x="309282" y="2270087"/>
            <a:ext cx="11435096" cy="1138773"/>
          </a:xfrm>
          <a:prstGeom prst="rect">
            <a:avLst/>
          </a:prstGeom>
          <a:noFill/>
        </p:spPr>
        <p:txBody>
          <a:bodyPr wrap="square" rtlCol="0">
            <a:spAutoFit/>
          </a:bodyPr>
          <a:lstStyle/>
          <a:p>
            <a:pPr algn="just" rtl="1"/>
            <a:r>
              <a:rPr lang="fa-IR" sz="2800" b="1" dirty="0" smtClean="0">
                <a:latin typeface="+mj-lt"/>
                <a:cs typeface="2  Kamran" panose="00000400000000000000" pitchFamily="2" charset="-78"/>
              </a:rPr>
              <a:t>1- متدهایی که خارج از کلاس استفاده نمی شوند </a:t>
            </a:r>
            <a:r>
              <a:rPr lang="fa-IR" sz="4000" b="1" dirty="0">
                <a:cs typeface="2  Kamran" panose="00000400000000000000" pitchFamily="2" charset="-78"/>
              </a:rPr>
              <a:t>(</a:t>
            </a:r>
            <a:r>
              <a:rPr lang="fa-IR" sz="3200" b="1" dirty="0">
                <a:cs typeface="2  Kamran" panose="00000400000000000000" pitchFamily="2" charset="-78"/>
              </a:rPr>
              <a:t>مانند متد </a:t>
            </a:r>
            <a:r>
              <a:rPr lang="en-US" sz="2000" b="1" dirty="0" err="1">
                <a:latin typeface="Consolas" panose="020B0609020204030204" pitchFamily="49" charset="0"/>
                <a:cs typeface="Consolas" panose="020B0609020204030204" pitchFamily="49" charset="0"/>
              </a:rPr>
              <a:t>seconds_to_time</a:t>
            </a:r>
            <a:r>
              <a:rPr lang="en-US" sz="2000" b="1" dirty="0">
                <a:latin typeface="Consolas" panose="020B0609020204030204" pitchFamily="49" charset="0"/>
                <a:cs typeface="Consolas" panose="020B0609020204030204" pitchFamily="49" charset="0"/>
              </a:rPr>
              <a:t>()</a:t>
            </a:r>
            <a:r>
              <a:rPr lang="fa-IR" sz="4000" b="1" dirty="0">
                <a:cs typeface="2  Kamran" panose="00000400000000000000" pitchFamily="2" charset="-78"/>
              </a:rPr>
              <a:t>) </a:t>
            </a:r>
            <a:r>
              <a:rPr lang="fa-IR" sz="2800" b="1" dirty="0" smtClean="0">
                <a:latin typeface="+mj-lt"/>
                <a:cs typeface="2  Kamran" panose="00000400000000000000" pitchFamily="2" charset="-78"/>
              </a:rPr>
              <a:t>را با قرار دادن __ در ابتدای نام آنها، مخفی کن</a:t>
            </a:r>
          </a:p>
        </p:txBody>
      </p:sp>
      <p:sp>
        <p:nvSpPr>
          <p:cNvPr id="7" name="TextBox 6"/>
          <p:cNvSpPr txBox="1"/>
          <p:nvPr/>
        </p:nvSpPr>
        <p:spPr>
          <a:xfrm>
            <a:off x="282388" y="3707758"/>
            <a:ext cx="11435096" cy="1384995"/>
          </a:xfrm>
          <a:prstGeom prst="rect">
            <a:avLst/>
          </a:prstGeom>
          <a:noFill/>
        </p:spPr>
        <p:txBody>
          <a:bodyPr wrap="square" rtlCol="0">
            <a:spAutoFit/>
          </a:bodyPr>
          <a:lstStyle/>
          <a:p>
            <a:pPr algn="just" rtl="1"/>
            <a:r>
              <a:rPr lang="fa-IR" sz="2800" b="1" dirty="0" smtClean="0">
                <a:latin typeface="+mj-lt"/>
                <a:cs typeface="2  Kamran" panose="00000400000000000000" pitchFamily="2" charset="-78"/>
              </a:rPr>
              <a:t>2- صفاتی که دسترسی مستقیم به آنها از طریق اشیاء می تواند مشکل ساز باشد (مانند دقیقه ها و ثانیه ها در ساعت) را با قرار دادن __ در ابتدای نام آنها مخفی کرده و سپس یک متد </a:t>
            </a:r>
            <a:r>
              <a:rPr lang="en-US" sz="2400" b="1" dirty="0" smtClean="0">
                <a:latin typeface="+mj-lt"/>
                <a:cs typeface="2  Kamran" panose="00000400000000000000" pitchFamily="2" charset="-78"/>
              </a:rPr>
              <a:t>setter</a:t>
            </a:r>
            <a:r>
              <a:rPr lang="fa-IR" sz="2400" b="1" dirty="0" smtClean="0">
                <a:latin typeface="+mj-lt"/>
                <a:cs typeface="2  Kamran" panose="00000400000000000000" pitchFamily="2" charset="-78"/>
              </a:rPr>
              <a:t> </a:t>
            </a:r>
            <a:r>
              <a:rPr lang="fa-IR" sz="2800" b="1" dirty="0" smtClean="0">
                <a:latin typeface="+mj-lt"/>
                <a:cs typeface="2  Kamran" panose="00000400000000000000" pitchFamily="2" charset="-78"/>
              </a:rPr>
              <a:t>و یک متد </a:t>
            </a:r>
            <a:r>
              <a:rPr lang="en-US" sz="2400" b="1" dirty="0" smtClean="0">
                <a:latin typeface="+mj-lt"/>
                <a:cs typeface="2  Kamran" panose="00000400000000000000" pitchFamily="2" charset="-78"/>
              </a:rPr>
              <a:t>getter</a:t>
            </a:r>
            <a:r>
              <a:rPr lang="fa-IR" sz="2400" b="1" dirty="0" smtClean="0">
                <a:latin typeface="+mj-lt"/>
                <a:cs typeface="2  Kamran" panose="00000400000000000000" pitchFamily="2" charset="-78"/>
              </a:rPr>
              <a:t> </a:t>
            </a:r>
            <a:r>
              <a:rPr lang="fa-IR" sz="2800" b="1" dirty="0" smtClean="0">
                <a:latin typeface="+mj-lt"/>
                <a:cs typeface="2  Kamran" panose="00000400000000000000" pitchFamily="2" charset="-78"/>
              </a:rPr>
              <a:t>جهت دسترسی و دستکاری آنها ایجاد کن.  </a:t>
            </a:r>
          </a:p>
        </p:txBody>
      </p:sp>
      <p:sp>
        <p:nvSpPr>
          <p:cNvPr id="9" name="TextBox 8"/>
          <p:cNvSpPr txBox="1"/>
          <p:nvPr/>
        </p:nvSpPr>
        <p:spPr>
          <a:xfrm>
            <a:off x="10166617" y="218363"/>
            <a:ext cx="1795684" cy="584775"/>
          </a:xfrm>
          <a:prstGeom prst="rect">
            <a:avLst/>
          </a:prstGeom>
          <a:noFill/>
        </p:spPr>
        <p:txBody>
          <a:bodyPr wrap="none" rtlCol="0">
            <a:spAutoFit/>
          </a:bodyPr>
          <a:lstStyle/>
          <a:p>
            <a:pPr algn="r" rtl="1"/>
            <a:r>
              <a:rPr lang="fa-IR" sz="3200" b="1" dirty="0" smtClean="0">
                <a:cs typeface="2  Yekan" panose="00000400000000000000" pitchFamily="2" charset="-78"/>
              </a:rPr>
              <a:t>یادآوری ...</a:t>
            </a:r>
            <a:endParaRPr lang="en-US" sz="3200" b="1" dirty="0">
              <a:cs typeface="2  Yekan" panose="00000400000000000000" pitchFamily="2" charset="-78"/>
            </a:endParaRPr>
          </a:p>
        </p:txBody>
      </p:sp>
    </p:spTree>
    <p:extLst>
      <p:ext uri="{BB962C8B-B14F-4D97-AF65-F5344CB8AC3E}">
        <p14:creationId xmlns:p14="http://schemas.microsoft.com/office/powerpoint/2010/main" val="263326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8224" y="1102036"/>
            <a:ext cx="11166154" cy="1077218"/>
          </a:xfrm>
          <a:prstGeom prst="rect">
            <a:avLst/>
          </a:prstGeom>
          <a:noFill/>
        </p:spPr>
        <p:txBody>
          <a:bodyPr wrap="square" rtlCol="0">
            <a:spAutoFit/>
          </a:bodyPr>
          <a:lstStyle/>
          <a:p>
            <a:pPr algn="just" rtl="1"/>
            <a:r>
              <a:rPr lang="fa-IR" sz="3200" b="1" dirty="0" smtClean="0">
                <a:solidFill>
                  <a:schemeClr val="accent1"/>
                </a:solidFill>
                <a:latin typeface="+mj-lt"/>
                <a:cs typeface="2  Kamran" panose="00000400000000000000" pitchFamily="2" charset="-78"/>
              </a:rPr>
              <a:t>وراثت</a:t>
            </a:r>
            <a:r>
              <a:rPr lang="fa-IR" sz="3200" b="1" dirty="0" smtClean="0">
                <a:latin typeface="+mj-lt"/>
                <a:cs typeface="2  Kamran" panose="00000400000000000000" pitchFamily="2" charset="-78"/>
              </a:rPr>
              <a:t> (</a:t>
            </a:r>
            <a:r>
              <a:rPr lang="en-US" sz="2800" b="1" dirty="0">
                <a:latin typeface="Gabriola" panose="04040605051002020D02" pitchFamily="82" charset="0"/>
                <a:cs typeface="2  Kamran" panose="00000400000000000000" pitchFamily="2" charset="-78"/>
              </a:rPr>
              <a:t>Inheritance</a:t>
            </a:r>
            <a:r>
              <a:rPr lang="fa-IR" sz="3200" b="1" dirty="0" smtClean="0">
                <a:latin typeface="+mj-lt"/>
                <a:cs typeface="2  Kamran" panose="00000400000000000000" pitchFamily="2" charset="-78"/>
              </a:rPr>
              <a:t>) روشی است جهت </a:t>
            </a:r>
            <a:r>
              <a:rPr lang="fa-IR" sz="3200" b="1" dirty="0" smtClean="0">
                <a:solidFill>
                  <a:schemeClr val="accent1"/>
                </a:solidFill>
                <a:latin typeface="+mj-lt"/>
                <a:cs typeface="2  Kamran" panose="00000400000000000000" pitchFamily="2" charset="-78"/>
              </a:rPr>
              <a:t>دسته بندی سلسله مراتبی انواع داده</a:t>
            </a:r>
            <a:r>
              <a:rPr lang="fa-IR" sz="3200" b="1" dirty="0" smtClean="0">
                <a:latin typeface="+mj-lt"/>
                <a:cs typeface="2  Kamran" panose="00000400000000000000" pitchFamily="2" charset="-78"/>
              </a:rPr>
              <a:t>، از کلاس های کلی تا کلاس های خاص</a:t>
            </a:r>
          </a:p>
        </p:txBody>
      </p:sp>
      <p:sp>
        <p:nvSpPr>
          <p:cNvPr id="9" name="TextBox 8"/>
          <p:cNvSpPr txBox="1"/>
          <p:nvPr/>
        </p:nvSpPr>
        <p:spPr>
          <a:xfrm>
            <a:off x="10828657" y="218363"/>
            <a:ext cx="1133644" cy="584775"/>
          </a:xfrm>
          <a:prstGeom prst="rect">
            <a:avLst/>
          </a:prstGeom>
          <a:noFill/>
        </p:spPr>
        <p:txBody>
          <a:bodyPr wrap="none" rtlCol="0">
            <a:spAutoFit/>
          </a:bodyPr>
          <a:lstStyle/>
          <a:p>
            <a:pPr algn="r" rtl="1"/>
            <a:r>
              <a:rPr lang="fa-IR" sz="3200" b="1" dirty="0" smtClean="0">
                <a:cs typeface="2  Yekan" panose="00000400000000000000" pitchFamily="2" charset="-78"/>
              </a:rPr>
              <a:t>وراثت</a:t>
            </a:r>
            <a:endParaRPr lang="en-US" sz="3200" b="1" dirty="0">
              <a:cs typeface="2  Yekan" panose="00000400000000000000" pitchFamily="2" charset="-78"/>
            </a:endParaRPr>
          </a:p>
        </p:txBody>
      </p:sp>
      <p:sp>
        <p:nvSpPr>
          <p:cNvPr id="2" name="Rectangle 1"/>
          <p:cNvSpPr/>
          <p:nvPr/>
        </p:nvSpPr>
        <p:spPr>
          <a:xfrm>
            <a:off x="2860044" y="1801909"/>
            <a:ext cx="995083" cy="793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solidFill>
                  <a:schemeClr val="tx1"/>
                </a:solidFill>
                <a:latin typeface="Gabriola" panose="04040605051002020D02" pitchFamily="82" charset="0"/>
                <a:cs typeface="2  Kamran" panose="00000400000000000000" pitchFamily="2" charset="-78"/>
              </a:rPr>
              <a:t>person</a:t>
            </a:r>
            <a:endParaRPr lang="en-US" sz="2800" b="1" dirty="0">
              <a:solidFill>
                <a:schemeClr val="tx1"/>
              </a:solidFill>
              <a:latin typeface="Gabriola" panose="04040605051002020D02" pitchFamily="82" charset="0"/>
              <a:cs typeface="2  Kamran" panose="00000400000000000000" pitchFamily="2" charset="-78"/>
            </a:endParaRPr>
          </a:p>
        </p:txBody>
      </p:sp>
      <p:sp>
        <p:nvSpPr>
          <p:cNvPr id="10" name="Rectangle 9"/>
          <p:cNvSpPr/>
          <p:nvPr/>
        </p:nvSpPr>
        <p:spPr>
          <a:xfrm>
            <a:off x="1304370" y="3127240"/>
            <a:ext cx="1071584" cy="8157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schemeClr val="tx1"/>
                </a:solidFill>
                <a:latin typeface="Gabriola" panose="04040605051002020D02" pitchFamily="82" charset="0"/>
                <a:cs typeface="2  Kamran" panose="00000400000000000000" pitchFamily="2" charset="-78"/>
              </a:rPr>
              <a:t>Student</a:t>
            </a:r>
          </a:p>
        </p:txBody>
      </p:sp>
      <p:sp>
        <p:nvSpPr>
          <p:cNvPr id="11" name="Rectangle 10"/>
          <p:cNvSpPr/>
          <p:nvPr/>
        </p:nvSpPr>
        <p:spPr>
          <a:xfrm>
            <a:off x="2716311" y="3127239"/>
            <a:ext cx="1304364" cy="8157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schemeClr val="tx1"/>
                </a:solidFill>
                <a:latin typeface="Gabriola" panose="04040605051002020D02" pitchFamily="82" charset="0"/>
                <a:cs typeface="2  Kamran" panose="00000400000000000000" pitchFamily="2" charset="-78"/>
              </a:rPr>
              <a:t>Employee</a:t>
            </a:r>
          </a:p>
        </p:txBody>
      </p:sp>
      <p:cxnSp>
        <p:nvCxnSpPr>
          <p:cNvPr id="4" name="Straight Arrow Connector 3"/>
          <p:cNvCxnSpPr>
            <a:stCxn id="11" idx="0"/>
            <a:endCxn id="2" idx="2"/>
          </p:cNvCxnSpPr>
          <p:nvPr/>
        </p:nvCxnSpPr>
        <p:spPr>
          <a:xfrm flipH="1" flipV="1">
            <a:off x="3357586" y="2595285"/>
            <a:ext cx="10907" cy="5319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a:stCxn id="10" idx="0"/>
            <a:endCxn id="2" idx="2"/>
          </p:cNvCxnSpPr>
          <p:nvPr/>
        </p:nvCxnSpPr>
        <p:spPr>
          <a:xfrm flipV="1">
            <a:off x="1840162" y="2595285"/>
            <a:ext cx="1517424" cy="5319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Rectangle 17"/>
          <p:cNvSpPr/>
          <p:nvPr/>
        </p:nvSpPr>
        <p:spPr>
          <a:xfrm>
            <a:off x="4628883" y="2328157"/>
            <a:ext cx="7329251" cy="523220"/>
          </a:xfrm>
          <a:prstGeom prst="rect">
            <a:avLst/>
          </a:prstGeom>
        </p:spPr>
        <p:txBody>
          <a:bodyPr wrap="none">
            <a:spAutoFit/>
          </a:bodyPr>
          <a:lstStyle/>
          <a:p>
            <a:pPr algn="r" rtl="1"/>
            <a:r>
              <a:rPr lang="fa-IR" sz="1600" b="1" dirty="0">
                <a:cs typeface="2  Kamran" panose="00000400000000000000" pitchFamily="2" charset="-78"/>
              </a:rPr>
              <a:t> </a:t>
            </a:r>
            <a:r>
              <a:rPr lang="fa-IR" sz="2800" b="1" dirty="0" smtClean="0">
                <a:latin typeface="+mj-lt"/>
                <a:cs typeface="2  Kamran" panose="00000400000000000000" pitchFamily="2" charset="-78"/>
              </a:rPr>
              <a:t>کلاس </a:t>
            </a:r>
            <a:r>
              <a:rPr lang="en-US" sz="2800" b="1" dirty="0" smtClean="0">
                <a:latin typeface="Gabriola" panose="04040605051002020D02" pitchFamily="82" charset="0"/>
                <a:cs typeface="2  Kamran" panose="00000400000000000000" pitchFamily="2" charset="-78"/>
              </a:rPr>
              <a:t>Person</a:t>
            </a:r>
            <a:r>
              <a:rPr lang="fa-IR" sz="2800" b="1" dirty="0" smtClean="0">
                <a:latin typeface="+mj-lt"/>
                <a:cs typeface="2  Kamran" panose="00000400000000000000" pitchFamily="2" charset="-78"/>
              </a:rPr>
              <a:t>، یک </a:t>
            </a:r>
            <a:r>
              <a:rPr lang="fa-IR" sz="2800" b="1" dirty="0" smtClean="0">
                <a:solidFill>
                  <a:schemeClr val="accent1"/>
                </a:solidFill>
                <a:latin typeface="+mj-lt"/>
                <a:cs typeface="2  Kamran" panose="00000400000000000000" pitchFamily="2" charset="-78"/>
              </a:rPr>
              <a:t>کلاس مافوق (</a:t>
            </a:r>
            <a:r>
              <a:rPr lang="en-US" sz="2800" b="1" dirty="0">
                <a:solidFill>
                  <a:schemeClr val="accent1"/>
                </a:solidFill>
                <a:latin typeface="Gabriola" panose="04040605051002020D02" pitchFamily="82" charset="0"/>
                <a:cs typeface="2  Kamran" panose="00000400000000000000" pitchFamily="2" charset="-78"/>
              </a:rPr>
              <a:t>Superclass</a:t>
            </a:r>
            <a:r>
              <a:rPr lang="fa-IR" sz="2800" b="1" dirty="0" smtClean="0">
                <a:solidFill>
                  <a:schemeClr val="accent1"/>
                </a:solidFill>
                <a:latin typeface="+mj-lt"/>
                <a:cs typeface="2  Kamran" panose="00000400000000000000" pitchFamily="2" charset="-78"/>
              </a:rPr>
              <a:t>) </a:t>
            </a:r>
            <a:r>
              <a:rPr lang="fa-IR" sz="2800" b="1" dirty="0" smtClean="0">
                <a:latin typeface="+mj-lt"/>
                <a:cs typeface="2  Kamran" panose="00000400000000000000" pitchFamily="2" charset="-78"/>
              </a:rPr>
              <a:t>برای سایر کلاس ها است. </a:t>
            </a:r>
            <a:endParaRPr lang="en-US" sz="1600" dirty="0"/>
          </a:p>
        </p:txBody>
      </p:sp>
      <p:sp>
        <p:nvSpPr>
          <p:cNvPr id="20" name="Rectangle 19"/>
          <p:cNvSpPr/>
          <p:nvPr/>
        </p:nvSpPr>
        <p:spPr>
          <a:xfrm>
            <a:off x="4359397" y="3113792"/>
            <a:ext cx="1178702" cy="8157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schemeClr val="tx1"/>
                </a:solidFill>
                <a:latin typeface="Gabriola" panose="04040605051002020D02" pitchFamily="82" charset="0"/>
                <a:cs typeface="2  Kamran" panose="00000400000000000000" pitchFamily="2" charset="-78"/>
              </a:rPr>
              <a:t>Teacher</a:t>
            </a:r>
          </a:p>
        </p:txBody>
      </p:sp>
      <p:cxnSp>
        <p:nvCxnSpPr>
          <p:cNvPr id="21" name="Straight Arrow Connector 20"/>
          <p:cNvCxnSpPr>
            <a:stCxn id="20" idx="0"/>
            <a:endCxn id="2" idx="2"/>
          </p:cNvCxnSpPr>
          <p:nvPr/>
        </p:nvCxnSpPr>
        <p:spPr>
          <a:xfrm flipH="1" flipV="1">
            <a:off x="3357586" y="2595285"/>
            <a:ext cx="1591162" cy="5185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 name="Rectangle 29"/>
          <p:cNvSpPr/>
          <p:nvPr/>
        </p:nvSpPr>
        <p:spPr>
          <a:xfrm>
            <a:off x="17935" y="4341957"/>
            <a:ext cx="1071584" cy="8157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solidFill>
                  <a:schemeClr val="tx1"/>
                </a:solidFill>
                <a:latin typeface="Gabriola" panose="04040605051002020D02" pitchFamily="82" charset="0"/>
                <a:cs typeface="2  Kamran" panose="00000400000000000000" pitchFamily="2" charset="-78"/>
              </a:rPr>
              <a:t>BS</a:t>
            </a:r>
            <a:endParaRPr lang="en-US" sz="2800" b="1" dirty="0">
              <a:solidFill>
                <a:schemeClr val="tx1"/>
              </a:solidFill>
              <a:latin typeface="Gabriola" panose="04040605051002020D02" pitchFamily="82" charset="0"/>
              <a:cs typeface="2  Kamran" panose="00000400000000000000" pitchFamily="2" charset="-78"/>
            </a:endParaRPr>
          </a:p>
        </p:txBody>
      </p:sp>
      <p:sp>
        <p:nvSpPr>
          <p:cNvPr id="31" name="Rectangle 30"/>
          <p:cNvSpPr/>
          <p:nvPr/>
        </p:nvSpPr>
        <p:spPr>
          <a:xfrm>
            <a:off x="1308546" y="4341956"/>
            <a:ext cx="1071584" cy="8157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solidFill>
                  <a:schemeClr val="tx1"/>
                </a:solidFill>
                <a:latin typeface="Gabriola" panose="04040605051002020D02" pitchFamily="82" charset="0"/>
                <a:cs typeface="2  Kamran" panose="00000400000000000000" pitchFamily="2" charset="-78"/>
              </a:rPr>
              <a:t>MS</a:t>
            </a:r>
            <a:endParaRPr lang="en-US" sz="2800" b="1" dirty="0">
              <a:solidFill>
                <a:schemeClr val="tx1"/>
              </a:solidFill>
              <a:latin typeface="Gabriola" panose="04040605051002020D02" pitchFamily="82" charset="0"/>
              <a:cs typeface="2  Kamran" panose="00000400000000000000" pitchFamily="2" charset="-78"/>
            </a:endParaRPr>
          </a:p>
        </p:txBody>
      </p:sp>
      <p:sp>
        <p:nvSpPr>
          <p:cNvPr id="32" name="Rectangle 31"/>
          <p:cNvSpPr/>
          <p:nvPr/>
        </p:nvSpPr>
        <p:spPr>
          <a:xfrm>
            <a:off x="2599177" y="4341955"/>
            <a:ext cx="1071584" cy="8157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err="1" smtClean="0">
                <a:solidFill>
                  <a:schemeClr val="tx1"/>
                </a:solidFill>
                <a:latin typeface="Gabriola" panose="04040605051002020D02" pitchFamily="82" charset="0"/>
                <a:cs typeface="2  Kamran" panose="00000400000000000000" pitchFamily="2" charset="-78"/>
              </a:rPr>
              <a:t>Phd</a:t>
            </a:r>
            <a:endParaRPr lang="en-US" sz="2800" b="1" dirty="0">
              <a:solidFill>
                <a:schemeClr val="tx1"/>
              </a:solidFill>
              <a:latin typeface="Gabriola" panose="04040605051002020D02" pitchFamily="82" charset="0"/>
              <a:cs typeface="2  Kamran" panose="00000400000000000000" pitchFamily="2" charset="-78"/>
            </a:endParaRPr>
          </a:p>
        </p:txBody>
      </p:sp>
      <p:cxnSp>
        <p:nvCxnSpPr>
          <p:cNvPr id="33" name="Straight Arrow Connector 32"/>
          <p:cNvCxnSpPr>
            <a:stCxn id="30" idx="0"/>
            <a:endCxn id="10" idx="2"/>
          </p:cNvCxnSpPr>
          <p:nvPr/>
        </p:nvCxnSpPr>
        <p:spPr>
          <a:xfrm flipV="1">
            <a:off x="553727" y="3943029"/>
            <a:ext cx="1286435" cy="3989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p:cNvCxnSpPr>
            <a:stCxn id="31" idx="0"/>
            <a:endCxn id="10" idx="2"/>
          </p:cNvCxnSpPr>
          <p:nvPr/>
        </p:nvCxnSpPr>
        <p:spPr>
          <a:xfrm flipH="1" flipV="1">
            <a:off x="1840162" y="3943029"/>
            <a:ext cx="4176" cy="3989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stCxn id="32" idx="0"/>
            <a:endCxn id="10" idx="2"/>
          </p:cNvCxnSpPr>
          <p:nvPr/>
        </p:nvCxnSpPr>
        <p:spPr>
          <a:xfrm flipH="1" flipV="1">
            <a:off x="1840162" y="3943029"/>
            <a:ext cx="1294807" cy="3989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3" name="Rectangle 42"/>
          <p:cNvSpPr/>
          <p:nvPr/>
        </p:nvSpPr>
        <p:spPr>
          <a:xfrm>
            <a:off x="6938683" y="3038212"/>
            <a:ext cx="5019452" cy="954107"/>
          </a:xfrm>
          <a:prstGeom prst="rect">
            <a:avLst/>
          </a:prstGeom>
        </p:spPr>
        <p:txBody>
          <a:bodyPr wrap="square">
            <a:spAutoFit/>
          </a:bodyPr>
          <a:lstStyle/>
          <a:p>
            <a:pPr algn="r" rtl="1"/>
            <a:r>
              <a:rPr lang="fa-IR" sz="1600" b="1" dirty="0">
                <a:cs typeface="2  Kamran" panose="00000400000000000000" pitchFamily="2" charset="-78"/>
              </a:rPr>
              <a:t> </a:t>
            </a:r>
            <a:r>
              <a:rPr lang="fa-IR" sz="2800" b="1" dirty="0" smtClean="0">
                <a:latin typeface="+mj-lt"/>
                <a:cs typeface="2  Kamran" panose="00000400000000000000" pitchFamily="2" charset="-78"/>
              </a:rPr>
              <a:t>کلاس </a:t>
            </a:r>
            <a:r>
              <a:rPr lang="en-US" sz="2800" b="1" dirty="0" smtClean="0">
                <a:latin typeface="Gabriola" panose="04040605051002020D02" pitchFamily="82" charset="0"/>
                <a:cs typeface="2  Kamran" panose="00000400000000000000" pitchFamily="2" charset="-78"/>
              </a:rPr>
              <a:t>Student</a:t>
            </a:r>
            <a:r>
              <a:rPr lang="fa-IR" sz="2800" b="1" dirty="0" smtClean="0">
                <a:latin typeface="+mj-lt"/>
                <a:cs typeface="2  Kamran" panose="00000400000000000000" pitchFamily="2" charset="-78"/>
              </a:rPr>
              <a:t>، یک </a:t>
            </a:r>
            <a:r>
              <a:rPr lang="fa-IR" sz="2800" b="1" dirty="0">
                <a:latin typeface="+mj-lt"/>
                <a:cs typeface="2  Kamran" panose="00000400000000000000" pitchFamily="2" charset="-78"/>
              </a:rPr>
              <a:t>کلاس مافوق </a:t>
            </a:r>
            <a:r>
              <a:rPr lang="fa-IR" sz="2800" b="1" dirty="0" smtClean="0">
                <a:latin typeface="+mj-lt"/>
                <a:cs typeface="2  Kamran" panose="00000400000000000000" pitchFamily="2" charset="-78"/>
              </a:rPr>
              <a:t>برای</a:t>
            </a:r>
          </a:p>
          <a:p>
            <a:pPr algn="r" rtl="1"/>
            <a:r>
              <a:rPr lang="fa-IR" sz="2800" b="1" dirty="0" smtClean="0">
                <a:latin typeface="+mj-lt"/>
                <a:cs typeface="2  Kamran" panose="00000400000000000000" pitchFamily="2" charset="-78"/>
              </a:rPr>
              <a:t> کلاس های </a:t>
            </a:r>
            <a:r>
              <a:rPr lang="en-US" sz="2800" b="1" dirty="0" smtClean="0">
                <a:latin typeface="Gabriola" panose="04040605051002020D02" pitchFamily="82" charset="0"/>
                <a:cs typeface="2  Kamran" panose="00000400000000000000" pitchFamily="2" charset="-78"/>
              </a:rPr>
              <a:t>BS</a:t>
            </a:r>
            <a:r>
              <a:rPr lang="fa-IR" sz="2800" b="1" dirty="0" smtClean="0">
                <a:latin typeface="Gabriola" panose="04040605051002020D02" pitchFamily="82" charset="0"/>
                <a:cs typeface="2  Kamran" panose="00000400000000000000" pitchFamily="2" charset="-78"/>
              </a:rPr>
              <a:t>، </a:t>
            </a:r>
            <a:r>
              <a:rPr lang="en-US" sz="2800" b="1" dirty="0" smtClean="0">
                <a:latin typeface="Gabriola" panose="04040605051002020D02" pitchFamily="82" charset="0"/>
                <a:cs typeface="2  Kamran" panose="00000400000000000000" pitchFamily="2" charset="-78"/>
              </a:rPr>
              <a:t>MS</a:t>
            </a:r>
            <a:r>
              <a:rPr lang="fa-IR" sz="2800" b="1" dirty="0" smtClean="0">
                <a:latin typeface="Gabriola" panose="04040605051002020D02" pitchFamily="82" charset="0"/>
                <a:cs typeface="2  Kamran" panose="00000400000000000000" pitchFamily="2" charset="-78"/>
              </a:rPr>
              <a:t>و </a:t>
            </a:r>
            <a:r>
              <a:rPr lang="en-US" sz="2800" b="1" dirty="0" err="1" smtClean="0">
                <a:latin typeface="Gabriola" panose="04040605051002020D02" pitchFamily="82" charset="0"/>
                <a:cs typeface="2  Kamran" panose="00000400000000000000" pitchFamily="2" charset="-78"/>
              </a:rPr>
              <a:t>Phd</a:t>
            </a:r>
            <a:r>
              <a:rPr lang="fa-IR" sz="2800" b="1" dirty="0">
                <a:latin typeface="Gabriola" panose="04040605051002020D02" pitchFamily="82" charset="0"/>
                <a:cs typeface="2  Kamran" panose="00000400000000000000" pitchFamily="2" charset="-78"/>
              </a:rPr>
              <a:t> </a:t>
            </a:r>
            <a:r>
              <a:rPr lang="fa-IR" sz="2800" b="1" dirty="0" smtClean="0">
                <a:latin typeface="+mj-lt"/>
                <a:cs typeface="2  Kamran" panose="00000400000000000000" pitchFamily="2" charset="-78"/>
              </a:rPr>
              <a:t>است. </a:t>
            </a:r>
            <a:endParaRPr lang="en-US" sz="1600" dirty="0"/>
          </a:p>
        </p:txBody>
      </p:sp>
      <p:sp>
        <p:nvSpPr>
          <p:cNvPr id="44" name="Rectangle 43"/>
          <p:cNvSpPr/>
          <p:nvPr/>
        </p:nvSpPr>
        <p:spPr>
          <a:xfrm>
            <a:off x="4359397" y="4341955"/>
            <a:ext cx="7598737" cy="523220"/>
          </a:xfrm>
          <a:prstGeom prst="rect">
            <a:avLst/>
          </a:prstGeom>
        </p:spPr>
        <p:txBody>
          <a:bodyPr wrap="square">
            <a:spAutoFit/>
          </a:bodyPr>
          <a:lstStyle/>
          <a:p>
            <a:pPr algn="r" rtl="1"/>
            <a:r>
              <a:rPr lang="fa-IR" sz="1600" b="1" dirty="0">
                <a:cs typeface="2  Kamran" panose="00000400000000000000" pitchFamily="2" charset="-78"/>
              </a:rPr>
              <a:t> </a:t>
            </a:r>
            <a:r>
              <a:rPr lang="fa-IR" sz="2800" b="1" dirty="0" smtClean="0">
                <a:latin typeface="+mj-lt"/>
                <a:cs typeface="2  Kamran" panose="00000400000000000000" pitchFamily="2" charset="-78"/>
              </a:rPr>
              <a:t>کلاس </a:t>
            </a:r>
            <a:r>
              <a:rPr lang="en-US" sz="2800" b="1" dirty="0" smtClean="0">
                <a:latin typeface="Gabriola" panose="04040605051002020D02" pitchFamily="82" charset="0"/>
                <a:cs typeface="2  Kamran" panose="00000400000000000000" pitchFamily="2" charset="-78"/>
              </a:rPr>
              <a:t>Student</a:t>
            </a:r>
            <a:r>
              <a:rPr lang="fa-IR" sz="2800" b="1" dirty="0" smtClean="0">
                <a:latin typeface="+mj-lt"/>
                <a:cs typeface="2  Kamran" panose="00000400000000000000" pitchFamily="2" charset="-78"/>
              </a:rPr>
              <a:t>، </a:t>
            </a:r>
            <a:r>
              <a:rPr lang="fa-IR" sz="2800" b="1" dirty="0" smtClean="0">
                <a:solidFill>
                  <a:schemeClr val="accent1"/>
                </a:solidFill>
                <a:latin typeface="+mj-lt"/>
                <a:cs typeface="2  Kamran" panose="00000400000000000000" pitchFamily="2" charset="-78"/>
              </a:rPr>
              <a:t>یک کلاس مشتق (</a:t>
            </a:r>
            <a:r>
              <a:rPr lang="en-US" sz="2800" b="1" dirty="0">
                <a:solidFill>
                  <a:schemeClr val="accent1"/>
                </a:solidFill>
                <a:latin typeface="Gabriola" panose="04040605051002020D02" pitchFamily="82" charset="0"/>
                <a:cs typeface="2  Kamran" panose="00000400000000000000" pitchFamily="2" charset="-78"/>
              </a:rPr>
              <a:t>Subclass</a:t>
            </a:r>
            <a:r>
              <a:rPr lang="fa-IR" sz="2800" b="1" dirty="0" smtClean="0">
                <a:solidFill>
                  <a:schemeClr val="accent1"/>
                </a:solidFill>
                <a:latin typeface="+mj-lt"/>
                <a:cs typeface="2  Kamran" panose="00000400000000000000" pitchFamily="2" charset="-78"/>
              </a:rPr>
              <a:t>)</a:t>
            </a:r>
            <a:r>
              <a:rPr lang="fa-IR" sz="2800" b="1" dirty="0" smtClean="0">
                <a:latin typeface="+mj-lt"/>
                <a:cs typeface="2  Kamran" panose="00000400000000000000" pitchFamily="2" charset="-78"/>
              </a:rPr>
              <a:t> از کلاس </a:t>
            </a:r>
            <a:r>
              <a:rPr lang="en-US" sz="2800" b="1" dirty="0">
                <a:latin typeface="Gabriola" panose="04040605051002020D02" pitchFamily="82" charset="0"/>
                <a:cs typeface="2  Kamran" panose="00000400000000000000" pitchFamily="2" charset="-78"/>
              </a:rPr>
              <a:t>Person</a:t>
            </a:r>
            <a:r>
              <a:rPr lang="fa-IR" sz="2800" b="1" dirty="0" smtClean="0">
                <a:latin typeface="+mj-lt"/>
                <a:cs typeface="2  Kamran" panose="00000400000000000000" pitchFamily="2" charset="-78"/>
              </a:rPr>
              <a:t> است. </a:t>
            </a:r>
            <a:endParaRPr lang="en-US" sz="1600" dirty="0"/>
          </a:p>
        </p:txBody>
      </p:sp>
      <p:sp>
        <p:nvSpPr>
          <p:cNvPr id="45" name="Rectangle 44"/>
          <p:cNvSpPr/>
          <p:nvPr/>
        </p:nvSpPr>
        <p:spPr>
          <a:xfrm>
            <a:off x="174813" y="5348866"/>
            <a:ext cx="11783322" cy="954107"/>
          </a:xfrm>
          <a:prstGeom prst="rect">
            <a:avLst/>
          </a:prstGeom>
        </p:spPr>
        <p:txBody>
          <a:bodyPr wrap="square">
            <a:spAutoFit/>
          </a:bodyPr>
          <a:lstStyle/>
          <a:p>
            <a:pPr algn="r" rtl="1"/>
            <a:r>
              <a:rPr lang="fa-IR" sz="1600" b="1" dirty="0">
                <a:cs typeface="2  Kamran" panose="00000400000000000000" pitchFamily="2" charset="-78"/>
              </a:rPr>
              <a:t> </a:t>
            </a:r>
            <a:r>
              <a:rPr lang="fa-IR" sz="2800" b="1" dirty="0" smtClean="0">
                <a:latin typeface="+mj-lt"/>
                <a:cs typeface="2  Kamran" panose="00000400000000000000" pitchFamily="2" charset="-78"/>
              </a:rPr>
              <a:t>هر کلاس مشتق، </a:t>
            </a:r>
            <a:r>
              <a:rPr lang="fa-IR" sz="2800" b="1" dirty="0" smtClean="0">
                <a:solidFill>
                  <a:schemeClr val="accent1"/>
                </a:solidFill>
                <a:latin typeface="+mj-lt"/>
                <a:cs typeface="2  Kamran" panose="00000400000000000000" pitchFamily="2" charset="-78"/>
              </a:rPr>
              <a:t>نوع خاصی</a:t>
            </a:r>
            <a:r>
              <a:rPr lang="fa-IR" sz="2800" b="1" dirty="0" smtClean="0">
                <a:latin typeface="+mj-lt"/>
                <a:cs typeface="2  Kamran" panose="00000400000000000000" pitchFamily="2" charset="-78"/>
              </a:rPr>
              <a:t> از کلاس مافوق است. بنابراین، تمامی ویژگی ها و متدهای کلاس مافوق را </a:t>
            </a:r>
            <a:r>
              <a:rPr lang="fa-IR" sz="2800" b="1" dirty="0" smtClean="0">
                <a:solidFill>
                  <a:schemeClr val="accent1"/>
                </a:solidFill>
                <a:latin typeface="+mj-lt"/>
                <a:cs typeface="2  Kamran" panose="00000400000000000000" pitchFamily="2" charset="-78"/>
              </a:rPr>
              <a:t>به ارث برده </a:t>
            </a:r>
            <a:r>
              <a:rPr lang="fa-IR" sz="2800" b="1" dirty="0" smtClean="0">
                <a:latin typeface="+mj-lt"/>
                <a:cs typeface="2  Kamran" panose="00000400000000000000" pitchFamily="2" charset="-78"/>
              </a:rPr>
              <a:t>و خود تعدادی ویژگی و متد به آنها اضافه می کند. این کار به روال طراحی کمک کرده و موجب استفاده مجدد از کدها می شود. </a:t>
            </a:r>
            <a:endParaRPr lang="en-US" sz="1600" dirty="0"/>
          </a:p>
        </p:txBody>
      </p:sp>
    </p:spTree>
    <p:extLst>
      <p:ext uri="{BB962C8B-B14F-4D97-AF65-F5344CB8AC3E}">
        <p14:creationId xmlns:p14="http://schemas.microsoft.com/office/powerpoint/2010/main" val="75069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10" grpId="0" animBg="1"/>
      <p:bldP spid="11" grpId="0" animBg="1"/>
      <p:bldP spid="18" grpId="0"/>
      <p:bldP spid="20" grpId="0" animBg="1"/>
      <p:bldP spid="31" grpId="0" animBg="1"/>
      <p:bldP spid="32" grpId="0" animBg="1"/>
      <p:bldP spid="43" grpId="0"/>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17390" y="1102036"/>
            <a:ext cx="2726987" cy="584775"/>
          </a:xfrm>
          <a:prstGeom prst="rect">
            <a:avLst/>
          </a:prstGeom>
          <a:noFill/>
        </p:spPr>
        <p:txBody>
          <a:bodyPr wrap="square" rtlCol="0">
            <a:spAutoFit/>
          </a:bodyPr>
          <a:lstStyle/>
          <a:p>
            <a:pPr algn="just" rtl="1"/>
            <a:r>
              <a:rPr lang="fa-IR" sz="3200" b="1" dirty="0" smtClean="0">
                <a:latin typeface="+mj-lt"/>
                <a:cs typeface="2  Kamran" panose="00000400000000000000" pitchFamily="2" charset="-78"/>
              </a:rPr>
              <a:t>مثال: اشکال دوبعدی</a:t>
            </a:r>
          </a:p>
        </p:txBody>
      </p:sp>
      <p:sp>
        <p:nvSpPr>
          <p:cNvPr id="9" name="TextBox 8"/>
          <p:cNvSpPr txBox="1"/>
          <p:nvPr/>
        </p:nvSpPr>
        <p:spPr>
          <a:xfrm>
            <a:off x="10828657" y="218363"/>
            <a:ext cx="1133644" cy="584775"/>
          </a:xfrm>
          <a:prstGeom prst="rect">
            <a:avLst/>
          </a:prstGeom>
          <a:noFill/>
        </p:spPr>
        <p:txBody>
          <a:bodyPr wrap="none" rtlCol="0">
            <a:spAutoFit/>
          </a:bodyPr>
          <a:lstStyle/>
          <a:p>
            <a:pPr algn="r" rtl="1"/>
            <a:r>
              <a:rPr lang="fa-IR" sz="3200" b="1" dirty="0" smtClean="0">
                <a:cs typeface="2  Yekan" panose="00000400000000000000" pitchFamily="2" charset="-78"/>
              </a:rPr>
              <a:t>وراثت</a:t>
            </a:r>
            <a:endParaRPr lang="en-US" sz="3200" b="1" dirty="0">
              <a:cs typeface="2  Yekan" panose="00000400000000000000" pitchFamily="2" charset="-78"/>
            </a:endParaRPr>
          </a:p>
        </p:txBody>
      </p:sp>
      <p:pic>
        <p:nvPicPr>
          <p:cNvPr id="5" name="Picture 4"/>
          <p:cNvPicPr>
            <a:picLocks noChangeAspect="1"/>
          </p:cNvPicPr>
          <p:nvPr/>
        </p:nvPicPr>
        <p:blipFill rotWithShape="1">
          <a:blip r:embed="rId2"/>
          <a:srcRect l="25846" t="11263" r="25115" b="69856"/>
          <a:stretch/>
        </p:blipFill>
        <p:spPr>
          <a:xfrm>
            <a:off x="407962" y="1394422"/>
            <a:ext cx="8830229" cy="1911485"/>
          </a:xfrm>
          <a:prstGeom prst="rect">
            <a:avLst/>
          </a:prstGeom>
          <a:ln>
            <a:solidFill>
              <a:schemeClr val="accent1"/>
            </a:solidFill>
          </a:ln>
        </p:spPr>
      </p:pic>
      <p:pic>
        <p:nvPicPr>
          <p:cNvPr id="7" name="Picture 6"/>
          <p:cNvPicPr>
            <a:picLocks noChangeAspect="1"/>
          </p:cNvPicPr>
          <p:nvPr/>
        </p:nvPicPr>
        <p:blipFill rotWithShape="1">
          <a:blip r:embed="rId3"/>
          <a:srcRect l="26885" t="47999" r="35385" b="45639"/>
          <a:stretch/>
        </p:blipFill>
        <p:spPr>
          <a:xfrm>
            <a:off x="407962" y="3598293"/>
            <a:ext cx="8830229" cy="837116"/>
          </a:xfrm>
          <a:prstGeom prst="rect">
            <a:avLst/>
          </a:prstGeom>
          <a:ln>
            <a:solidFill>
              <a:srgbClr val="C00000"/>
            </a:solidFill>
          </a:ln>
        </p:spPr>
      </p:pic>
      <p:pic>
        <p:nvPicPr>
          <p:cNvPr id="8" name="Picture 7"/>
          <p:cNvPicPr>
            <a:picLocks noChangeAspect="1"/>
          </p:cNvPicPr>
          <p:nvPr/>
        </p:nvPicPr>
        <p:blipFill rotWithShape="1">
          <a:blip r:embed="rId4"/>
          <a:srcRect l="23193" t="23167" r="52231" b="74371"/>
          <a:stretch/>
        </p:blipFill>
        <p:spPr>
          <a:xfrm>
            <a:off x="5511722" y="4161089"/>
            <a:ext cx="4869161" cy="274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933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17390" y="1102036"/>
            <a:ext cx="2726987" cy="584775"/>
          </a:xfrm>
          <a:prstGeom prst="rect">
            <a:avLst/>
          </a:prstGeom>
          <a:noFill/>
        </p:spPr>
        <p:txBody>
          <a:bodyPr wrap="square" rtlCol="0">
            <a:spAutoFit/>
          </a:bodyPr>
          <a:lstStyle/>
          <a:p>
            <a:pPr algn="just" rtl="1"/>
            <a:r>
              <a:rPr lang="fa-IR" sz="3200" b="1" dirty="0" smtClean="0">
                <a:latin typeface="+mj-lt"/>
                <a:cs typeface="2  Kamran" panose="00000400000000000000" pitchFamily="2" charset="-78"/>
              </a:rPr>
              <a:t>مثال: اشکال دوبعدی</a:t>
            </a:r>
          </a:p>
        </p:txBody>
      </p:sp>
      <p:sp>
        <p:nvSpPr>
          <p:cNvPr id="9" name="TextBox 8"/>
          <p:cNvSpPr txBox="1"/>
          <p:nvPr/>
        </p:nvSpPr>
        <p:spPr>
          <a:xfrm>
            <a:off x="10828657" y="218363"/>
            <a:ext cx="1133644" cy="584775"/>
          </a:xfrm>
          <a:prstGeom prst="rect">
            <a:avLst/>
          </a:prstGeom>
          <a:noFill/>
        </p:spPr>
        <p:txBody>
          <a:bodyPr wrap="none" rtlCol="0">
            <a:spAutoFit/>
          </a:bodyPr>
          <a:lstStyle/>
          <a:p>
            <a:pPr algn="r" rtl="1"/>
            <a:r>
              <a:rPr lang="fa-IR" sz="3200" b="1" dirty="0" smtClean="0">
                <a:cs typeface="2  Yekan" panose="00000400000000000000" pitchFamily="2" charset="-78"/>
              </a:rPr>
              <a:t>وراثت</a:t>
            </a:r>
            <a:endParaRPr lang="en-US" sz="3200" b="1" dirty="0">
              <a:cs typeface="2  Yekan" panose="00000400000000000000" pitchFamily="2" charset="-78"/>
            </a:endParaRPr>
          </a:p>
        </p:txBody>
      </p:sp>
      <p:pic>
        <p:nvPicPr>
          <p:cNvPr id="2" name="Picture 1"/>
          <p:cNvPicPr>
            <a:picLocks noChangeAspect="1"/>
          </p:cNvPicPr>
          <p:nvPr/>
        </p:nvPicPr>
        <p:blipFill rotWithShape="1">
          <a:blip r:embed="rId2"/>
          <a:srcRect l="26423" t="30349" r="15654" b="45229"/>
          <a:stretch/>
        </p:blipFill>
        <p:spPr>
          <a:xfrm>
            <a:off x="140676" y="1686810"/>
            <a:ext cx="10924893" cy="2589767"/>
          </a:xfrm>
          <a:prstGeom prst="rect">
            <a:avLst/>
          </a:prstGeom>
          <a:ln>
            <a:solidFill>
              <a:schemeClr val="accent1"/>
            </a:solidFill>
          </a:ln>
        </p:spPr>
      </p:pic>
      <p:sp>
        <p:nvSpPr>
          <p:cNvPr id="10" name="TextBox 9"/>
          <p:cNvSpPr txBox="1"/>
          <p:nvPr/>
        </p:nvSpPr>
        <p:spPr>
          <a:xfrm>
            <a:off x="633046" y="901981"/>
            <a:ext cx="4440901" cy="461665"/>
          </a:xfrm>
          <a:prstGeom prst="rect">
            <a:avLst/>
          </a:prstGeom>
          <a:noFill/>
        </p:spPr>
        <p:txBody>
          <a:bodyPr wrap="square" rtlCol="0">
            <a:spAutoFit/>
          </a:bodyPr>
          <a:lstStyle/>
          <a:p>
            <a:pPr algn="just" rtl="1"/>
            <a:r>
              <a:rPr lang="fa-IR" sz="2400" b="1" dirty="0" smtClean="0">
                <a:solidFill>
                  <a:srgbClr val="FF0000"/>
                </a:solidFill>
                <a:latin typeface="+mj-lt"/>
                <a:cs typeface="2  Kamran" panose="00000400000000000000" pitchFamily="2" charset="-78"/>
              </a:rPr>
              <a:t>کلاس </a:t>
            </a:r>
            <a:r>
              <a:rPr lang="en-US" sz="2400" b="1" dirty="0" smtClean="0">
                <a:solidFill>
                  <a:srgbClr val="FF0000"/>
                </a:solidFill>
                <a:latin typeface="Gabriola" panose="04040605051002020D02" pitchFamily="82" charset="0"/>
                <a:cs typeface="2  Kamran" panose="00000400000000000000" pitchFamily="2" charset="-78"/>
              </a:rPr>
              <a:t>Rectangle</a:t>
            </a:r>
            <a:r>
              <a:rPr lang="fa-IR" sz="2400" b="1" dirty="0" smtClean="0">
                <a:solidFill>
                  <a:srgbClr val="FF0000"/>
                </a:solidFill>
                <a:latin typeface="+mj-lt"/>
                <a:cs typeface="2  Kamran" panose="00000400000000000000" pitchFamily="2" charset="-78"/>
              </a:rPr>
              <a:t> یک کلاس مشتق از </a:t>
            </a:r>
            <a:r>
              <a:rPr lang="en-US" sz="2400" b="1" dirty="0" err="1">
                <a:solidFill>
                  <a:srgbClr val="FF0000"/>
                </a:solidFill>
                <a:latin typeface="Gabriola" panose="04040605051002020D02" pitchFamily="82" charset="0"/>
                <a:cs typeface="2  Kamran" panose="00000400000000000000" pitchFamily="2" charset="-78"/>
              </a:rPr>
              <a:t>TwoDShape</a:t>
            </a:r>
            <a:r>
              <a:rPr lang="fa-IR" sz="2400" b="1" dirty="0" smtClean="0">
                <a:solidFill>
                  <a:srgbClr val="FF0000"/>
                </a:solidFill>
                <a:latin typeface="+mj-lt"/>
                <a:cs typeface="2  Kamran" panose="00000400000000000000" pitchFamily="2" charset="-78"/>
              </a:rPr>
              <a:t> </a:t>
            </a:r>
          </a:p>
        </p:txBody>
      </p:sp>
      <p:cxnSp>
        <p:nvCxnSpPr>
          <p:cNvPr id="12" name="Straight Arrow Connector 11"/>
          <p:cNvCxnSpPr/>
          <p:nvPr/>
        </p:nvCxnSpPr>
        <p:spPr>
          <a:xfrm flipV="1">
            <a:off x="2110154" y="1363647"/>
            <a:ext cx="225083" cy="437018"/>
          </a:xfrm>
          <a:prstGeom prst="straightConnector1">
            <a:avLst/>
          </a:prstGeom>
          <a:ln>
            <a:solidFill>
              <a:srgbClr val="FFC000"/>
            </a:solidFill>
            <a:tailEnd type="triangle"/>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073947" y="2419643"/>
            <a:ext cx="2255321" cy="13566"/>
          </a:xfrm>
          <a:prstGeom prst="straightConnector1">
            <a:avLst/>
          </a:prstGeom>
          <a:ln>
            <a:solidFill>
              <a:srgbClr val="FFC000"/>
            </a:solidFill>
            <a:tailEnd type="triangle"/>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85902" y="2109458"/>
            <a:ext cx="4440901" cy="830997"/>
          </a:xfrm>
          <a:prstGeom prst="rect">
            <a:avLst/>
          </a:prstGeom>
          <a:solidFill>
            <a:schemeClr val="bg1"/>
          </a:solidFill>
        </p:spPr>
        <p:txBody>
          <a:bodyPr wrap="square" rtlCol="0">
            <a:spAutoFit/>
          </a:bodyPr>
          <a:lstStyle/>
          <a:p>
            <a:pPr algn="just" rtl="1"/>
            <a:r>
              <a:rPr lang="fa-IR" sz="2400" b="1" dirty="0" smtClean="0">
                <a:solidFill>
                  <a:srgbClr val="FF0000"/>
                </a:solidFill>
                <a:latin typeface="+mj-lt"/>
                <a:cs typeface="2  Kamran" panose="00000400000000000000" pitchFamily="2" charset="-78"/>
              </a:rPr>
              <a:t>فراخوانی متد کلاس مافوق توسط کلاس مشتق با استفاده از کلمه کلیدی </a:t>
            </a:r>
            <a:r>
              <a:rPr lang="en-US" sz="2400" b="1" dirty="0" smtClean="0">
                <a:solidFill>
                  <a:srgbClr val="FF0000"/>
                </a:solidFill>
                <a:latin typeface="Gabriola" panose="04040605051002020D02" pitchFamily="82" charset="0"/>
                <a:cs typeface="2  Kamran" panose="00000400000000000000" pitchFamily="2" charset="-78"/>
              </a:rPr>
              <a:t>super</a:t>
            </a:r>
            <a:endParaRPr lang="fa-IR" sz="2400" b="1" dirty="0" smtClean="0">
              <a:solidFill>
                <a:srgbClr val="FF0000"/>
              </a:solidFill>
              <a:latin typeface="Gabriola" panose="04040605051002020D02" pitchFamily="82" charset="0"/>
              <a:cs typeface="2  Kamran" panose="00000400000000000000" pitchFamily="2" charset="-78"/>
            </a:endParaRPr>
          </a:p>
        </p:txBody>
      </p:sp>
      <p:sp>
        <p:nvSpPr>
          <p:cNvPr id="19" name="TextBox 18"/>
          <p:cNvSpPr txBox="1"/>
          <p:nvPr/>
        </p:nvSpPr>
        <p:spPr>
          <a:xfrm>
            <a:off x="4743623" y="2615895"/>
            <a:ext cx="2585646" cy="830997"/>
          </a:xfrm>
          <a:prstGeom prst="rect">
            <a:avLst/>
          </a:prstGeom>
          <a:solidFill>
            <a:schemeClr val="bg1"/>
          </a:solidFill>
        </p:spPr>
        <p:txBody>
          <a:bodyPr wrap="square" rtlCol="0">
            <a:spAutoFit/>
          </a:bodyPr>
          <a:lstStyle/>
          <a:p>
            <a:pPr algn="just" rtl="1"/>
            <a:r>
              <a:rPr lang="fa-IR" sz="2400" b="1" dirty="0" smtClean="0">
                <a:solidFill>
                  <a:srgbClr val="FF0000"/>
                </a:solidFill>
                <a:latin typeface="Gabriola" panose="04040605051002020D02" pitchFamily="82" charset="0"/>
                <a:cs typeface="2  Kamran" panose="00000400000000000000" pitchFamily="2" charset="-78"/>
              </a:rPr>
              <a:t>متد خاص کلاس مشتق (کلاس مافوق فاقد این متد است)</a:t>
            </a:r>
          </a:p>
        </p:txBody>
      </p:sp>
      <p:cxnSp>
        <p:nvCxnSpPr>
          <p:cNvPr id="20" name="Straight Arrow Connector 19"/>
          <p:cNvCxnSpPr/>
          <p:nvPr/>
        </p:nvCxnSpPr>
        <p:spPr>
          <a:xfrm>
            <a:off x="2654727" y="2940455"/>
            <a:ext cx="1621851" cy="0"/>
          </a:xfrm>
          <a:prstGeom prst="straightConnector1">
            <a:avLst/>
          </a:prstGeom>
          <a:ln>
            <a:solidFill>
              <a:srgbClr val="FFC000"/>
            </a:solidFill>
            <a:tailEnd type="triangle"/>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334042" y="4812731"/>
            <a:ext cx="5078438" cy="830997"/>
          </a:xfrm>
          <a:prstGeom prst="rect">
            <a:avLst/>
          </a:prstGeom>
          <a:solidFill>
            <a:schemeClr val="bg1"/>
          </a:solidFill>
        </p:spPr>
        <p:txBody>
          <a:bodyPr wrap="square" rtlCol="0">
            <a:spAutoFit/>
          </a:bodyPr>
          <a:lstStyle/>
          <a:p>
            <a:pPr algn="just" rtl="1"/>
            <a:r>
              <a:rPr lang="fa-IR" sz="2400" b="1" dirty="0" smtClean="0">
                <a:solidFill>
                  <a:srgbClr val="FF0000"/>
                </a:solidFill>
                <a:latin typeface="Gabriola" panose="04040605051002020D02" pitchFamily="82" charset="0"/>
                <a:cs typeface="2  Kamran" panose="00000400000000000000" pitchFamily="2" charset="-78"/>
              </a:rPr>
              <a:t>در صورت نیاز، کلاس مشتق می تواند تعریف متدهای کلاس مافوق را عوض کند</a:t>
            </a:r>
            <a:r>
              <a:rPr lang="en-US" sz="2400" b="1" dirty="0" smtClean="0">
                <a:solidFill>
                  <a:srgbClr val="FF0000"/>
                </a:solidFill>
                <a:latin typeface="Gabriola" panose="04040605051002020D02" pitchFamily="82" charset="0"/>
                <a:cs typeface="2  Kamran" panose="00000400000000000000" pitchFamily="2" charset="-78"/>
              </a:rPr>
              <a:t> </a:t>
            </a:r>
            <a:r>
              <a:rPr lang="fa-IR" sz="2400" b="1" dirty="0" smtClean="0">
                <a:solidFill>
                  <a:srgbClr val="FF0000"/>
                </a:solidFill>
                <a:latin typeface="Gabriola" panose="04040605051002020D02" pitchFamily="82" charset="0"/>
                <a:cs typeface="2  Kamran" panose="00000400000000000000" pitchFamily="2" charset="-78"/>
              </a:rPr>
              <a:t> (</a:t>
            </a:r>
            <a:r>
              <a:rPr lang="en-US" sz="2400" b="1" dirty="0" smtClean="0">
                <a:solidFill>
                  <a:srgbClr val="FF0000"/>
                </a:solidFill>
                <a:latin typeface="Gabriola" panose="04040605051002020D02" pitchFamily="82" charset="0"/>
                <a:cs typeface="2  Kamran" panose="00000400000000000000" pitchFamily="2" charset="-78"/>
              </a:rPr>
              <a:t>Overload</a:t>
            </a:r>
            <a:r>
              <a:rPr lang="fa-IR" sz="2400" b="1" dirty="0" smtClean="0">
                <a:solidFill>
                  <a:srgbClr val="FF0000"/>
                </a:solidFill>
                <a:latin typeface="Gabriola" panose="04040605051002020D02" pitchFamily="82" charset="0"/>
                <a:cs typeface="2  Kamran" panose="00000400000000000000" pitchFamily="2" charset="-78"/>
              </a:rPr>
              <a:t>) </a:t>
            </a:r>
          </a:p>
        </p:txBody>
      </p:sp>
      <p:cxnSp>
        <p:nvCxnSpPr>
          <p:cNvPr id="23" name="Straight Arrow Connector 22"/>
          <p:cNvCxnSpPr>
            <a:endCxn id="22" idx="1"/>
          </p:cNvCxnSpPr>
          <p:nvPr/>
        </p:nvCxnSpPr>
        <p:spPr>
          <a:xfrm>
            <a:off x="2912012" y="4194101"/>
            <a:ext cx="422030" cy="1034129"/>
          </a:xfrm>
          <a:prstGeom prst="straightConnector1">
            <a:avLst/>
          </a:prstGeom>
          <a:ln>
            <a:solidFill>
              <a:srgbClr val="FFC000"/>
            </a:solidFill>
            <a:tailEnd type="triangle"/>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40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17390" y="1102036"/>
            <a:ext cx="2726987" cy="584775"/>
          </a:xfrm>
          <a:prstGeom prst="rect">
            <a:avLst/>
          </a:prstGeom>
          <a:noFill/>
        </p:spPr>
        <p:txBody>
          <a:bodyPr wrap="square" rtlCol="0">
            <a:spAutoFit/>
          </a:bodyPr>
          <a:lstStyle/>
          <a:p>
            <a:pPr algn="just" rtl="1"/>
            <a:r>
              <a:rPr lang="fa-IR" sz="3200" b="1" dirty="0" smtClean="0">
                <a:latin typeface="+mj-lt"/>
                <a:cs typeface="2  Kamran" panose="00000400000000000000" pitchFamily="2" charset="-78"/>
              </a:rPr>
              <a:t>مثال: اشکال دوبعدی</a:t>
            </a:r>
          </a:p>
        </p:txBody>
      </p:sp>
      <p:sp>
        <p:nvSpPr>
          <p:cNvPr id="9" name="TextBox 8"/>
          <p:cNvSpPr txBox="1"/>
          <p:nvPr/>
        </p:nvSpPr>
        <p:spPr>
          <a:xfrm>
            <a:off x="10828657" y="218363"/>
            <a:ext cx="1133644" cy="584775"/>
          </a:xfrm>
          <a:prstGeom prst="rect">
            <a:avLst/>
          </a:prstGeom>
          <a:noFill/>
        </p:spPr>
        <p:txBody>
          <a:bodyPr wrap="none" rtlCol="0">
            <a:spAutoFit/>
          </a:bodyPr>
          <a:lstStyle/>
          <a:p>
            <a:pPr algn="r" rtl="1"/>
            <a:r>
              <a:rPr lang="fa-IR" sz="3200" b="1" dirty="0" smtClean="0">
                <a:cs typeface="2  Yekan" panose="00000400000000000000" pitchFamily="2" charset="-78"/>
              </a:rPr>
              <a:t>وراثت</a:t>
            </a:r>
            <a:endParaRPr lang="en-US" sz="3200" b="1" dirty="0">
              <a:cs typeface="2  Yekan" panose="00000400000000000000" pitchFamily="2" charset="-78"/>
            </a:endParaRPr>
          </a:p>
        </p:txBody>
      </p:sp>
      <p:pic>
        <p:nvPicPr>
          <p:cNvPr id="2" name="Picture 1"/>
          <p:cNvPicPr>
            <a:picLocks noChangeAspect="1"/>
          </p:cNvPicPr>
          <p:nvPr/>
        </p:nvPicPr>
        <p:blipFill rotWithShape="1">
          <a:blip r:embed="rId2"/>
          <a:srcRect l="26423" t="30349" r="15654" b="45229"/>
          <a:stretch/>
        </p:blipFill>
        <p:spPr>
          <a:xfrm>
            <a:off x="140676" y="1686810"/>
            <a:ext cx="10924893" cy="2589767"/>
          </a:xfrm>
          <a:prstGeom prst="rect">
            <a:avLst/>
          </a:prstGeom>
          <a:ln>
            <a:solidFill>
              <a:schemeClr val="accent1"/>
            </a:solidFill>
          </a:ln>
        </p:spPr>
      </p:pic>
      <p:pic>
        <p:nvPicPr>
          <p:cNvPr id="3" name="Picture 2"/>
          <p:cNvPicPr>
            <a:picLocks noChangeAspect="1"/>
          </p:cNvPicPr>
          <p:nvPr/>
        </p:nvPicPr>
        <p:blipFill rotWithShape="1">
          <a:blip r:embed="rId3"/>
          <a:srcRect l="26654" t="60108" r="41731" b="25937"/>
          <a:stretch/>
        </p:blipFill>
        <p:spPr>
          <a:xfrm>
            <a:off x="140676" y="4515728"/>
            <a:ext cx="6575410" cy="1631853"/>
          </a:xfrm>
          <a:prstGeom prst="rect">
            <a:avLst/>
          </a:prstGeom>
          <a:ln>
            <a:solidFill>
              <a:srgbClr val="FF0000"/>
            </a:solidFill>
          </a:ln>
        </p:spPr>
      </p:pic>
      <p:pic>
        <p:nvPicPr>
          <p:cNvPr id="4" name="Picture 3"/>
          <p:cNvPicPr>
            <a:picLocks noChangeAspect="1"/>
          </p:cNvPicPr>
          <p:nvPr/>
        </p:nvPicPr>
        <p:blipFill rotWithShape="1">
          <a:blip r:embed="rId4"/>
          <a:srcRect l="23077" t="59697" r="32154" b="34967"/>
          <a:stretch/>
        </p:blipFill>
        <p:spPr>
          <a:xfrm>
            <a:off x="2986530" y="5795888"/>
            <a:ext cx="7137738" cy="4783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833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17390" y="1102036"/>
            <a:ext cx="2726987" cy="584775"/>
          </a:xfrm>
          <a:prstGeom prst="rect">
            <a:avLst/>
          </a:prstGeom>
          <a:noFill/>
        </p:spPr>
        <p:txBody>
          <a:bodyPr wrap="square" rtlCol="0">
            <a:spAutoFit/>
          </a:bodyPr>
          <a:lstStyle/>
          <a:p>
            <a:pPr algn="just" rtl="1"/>
            <a:r>
              <a:rPr lang="fa-IR" sz="3200" b="1" dirty="0" smtClean="0">
                <a:latin typeface="+mj-lt"/>
                <a:cs typeface="2  Kamran" panose="00000400000000000000" pitchFamily="2" charset="-78"/>
              </a:rPr>
              <a:t>مثال: اشکال دوبعدی</a:t>
            </a:r>
          </a:p>
        </p:txBody>
      </p:sp>
      <p:sp>
        <p:nvSpPr>
          <p:cNvPr id="9" name="TextBox 8"/>
          <p:cNvSpPr txBox="1"/>
          <p:nvPr/>
        </p:nvSpPr>
        <p:spPr>
          <a:xfrm>
            <a:off x="10828657" y="218363"/>
            <a:ext cx="1133644" cy="584775"/>
          </a:xfrm>
          <a:prstGeom prst="rect">
            <a:avLst/>
          </a:prstGeom>
          <a:noFill/>
        </p:spPr>
        <p:txBody>
          <a:bodyPr wrap="none" rtlCol="0">
            <a:spAutoFit/>
          </a:bodyPr>
          <a:lstStyle/>
          <a:p>
            <a:pPr algn="r" rtl="1"/>
            <a:r>
              <a:rPr lang="fa-IR" sz="3200" b="1" dirty="0" smtClean="0">
                <a:cs typeface="2  Yekan" panose="00000400000000000000" pitchFamily="2" charset="-78"/>
              </a:rPr>
              <a:t>وراثت</a:t>
            </a:r>
            <a:endParaRPr lang="en-US" sz="3200" b="1" dirty="0">
              <a:cs typeface="2  Yekan" panose="00000400000000000000" pitchFamily="2" charset="-78"/>
            </a:endParaRPr>
          </a:p>
        </p:txBody>
      </p:sp>
      <p:pic>
        <p:nvPicPr>
          <p:cNvPr id="5" name="Picture 4"/>
          <p:cNvPicPr>
            <a:picLocks noChangeAspect="1"/>
          </p:cNvPicPr>
          <p:nvPr/>
        </p:nvPicPr>
        <p:blipFill rotWithShape="1">
          <a:blip r:embed="rId2"/>
          <a:srcRect l="26653" t="28297" r="18193" b="47486"/>
          <a:stretch/>
        </p:blipFill>
        <p:spPr>
          <a:xfrm>
            <a:off x="248506" y="2551009"/>
            <a:ext cx="10580151" cy="2611835"/>
          </a:xfrm>
          <a:prstGeom prst="rect">
            <a:avLst/>
          </a:prstGeom>
          <a:ln>
            <a:solidFill>
              <a:schemeClr val="tx2"/>
            </a:solidFill>
          </a:ln>
        </p:spPr>
      </p:pic>
      <p:pic>
        <p:nvPicPr>
          <p:cNvPr id="7" name="Picture 6"/>
          <p:cNvPicPr>
            <a:picLocks noChangeAspect="1"/>
          </p:cNvPicPr>
          <p:nvPr/>
        </p:nvPicPr>
        <p:blipFill rotWithShape="1">
          <a:blip r:embed="rId3"/>
          <a:srcRect l="26193" t="60518" r="42461" b="32709"/>
          <a:stretch/>
        </p:blipFill>
        <p:spPr>
          <a:xfrm>
            <a:off x="248505" y="5422132"/>
            <a:ext cx="7193303" cy="873790"/>
          </a:xfrm>
          <a:prstGeom prst="rect">
            <a:avLst/>
          </a:prstGeom>
          <a:ln>
            <a:solidFill>
              <a:srgbClr val="FF0000"/>
            </a:solidFill>
          </a:ln>
        </p:spPr>
      </p:pic>
      <p:pic>
        <p:nvPicPr>
          <p:cNvPr id="8" name="Picture 7"/>
          <p:cNvPicPr>
            <a:picLocks noChangeAspect="1"/>
          </p:cNvPicPr>
          <p:nvPr/>
        </p:nvPicPr>
        <p:blipFill rotWithShape="1">
          <a:blip r:embed="rId4"/>
          <a:srcRect l="23423" t="79399" r="33077" b="17112"/>
          <a:stretch/>
        </p:blipFill>
        <p:spPr>
          <a:xfrm>
            <a:off x="2729133" y="6056771"/>
            <a:ext cx="8565254" cy="386232"/>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2860044" y="155989"/>
            <a:ext cx="1499353" cy="793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err="1" smtClean="0">
                <a:solidFill>
                  <a:schemeClr val="tx1"/>
                </a:solidFill>
                <a:latin typeface="Gabriola" panose="04040605051002020D02" pitchFamily="82" charset="0"/>
                <a:cs typeface="2  Kamran" panose="00000400000000000000" pitchFamily="2" charset="-78"/>
              </a:rPr>
              <a:t>TwoDShape</a:t>
            </a:r>
            <a:endParaRPr lang="en-US" sz="2800" b="1" dirty="0">
              <a:solidFill>
                <a:schemeClr val="tx1"/>
              </a:solidFill>
              <a:latin typeface="Gabriola" panose="04040605051002020D02" pitchFamily="82" charset="0"/>
              <a:cs typeface="2  Kamran" panose="00000400000000000000" pitchFamily="2" charset="-78"/>
            </a:endParaRPr>
          </a:p>
        </p:txBody>
      </p:sp>
      <p:sp>
        <p:nvSpPr>
          <p:cNvPr id="11" name="Rectangle 10"/>
          <p:cNvSpPr/>
          <p:nvPr/>
        </p:nvSpPr>
        <p:spPr>
          <a:xfrm>
            <a:off x="1304369" y="1481320"/>
            <a:ext cx="1424763" cy="8157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solidFill>
                  <a:schemeClr val="tx1"/>
                </a:solidFill>
                <a:latin typeface="Gabriola" panose="04040605051002020D02" pitchFamily="82" charset="0"/>
                <a:cs typeface="2  Kamran" panose="00000400000000000000" pitchFamily="2" charset="-78"/>
              </a:rPr>
              <a:t>Rectangle</a:t>
            </a:r>
            <a:endParaRPr lang="en-US" sz="2800" b="1" dirty="0">
              <a:solidFill>
                <a:schemeClr val="tx1"/>
              </a:solidFill>
              <a:latin typeface="Gabriola" panose="04040605051002020D02" pitchFamily="82" charset="0"/>
              <a:cs typeface="2  Kamran" panose="00000400000000000000" pitchFamily="2" charset="-78"/>
            </a:endParaRPr>
          </a:p>
        </p:txBody>
      </p:sp>
      <p:cxnSp>
        <p:nvCxnSpPr>
          <p:cNvPr id="13" name="Straight Arrow Connector 12"/>
          <p:cNvCxnSpPr>
            <a:stCxn id="11" idx="0"/>
            <a:endCxn id="10" idx="2"/>
          </p:cNvCxnSpPr>
          <p:nvPr/>
        </p:nvCxnSpPr>
        <p:spPr>
          <a:xfrm flipV="1">
            <a:off x="2016751" y="949365"/>
            <a:ext cx="1592970" cy="5319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Rectangle 13"/>
          <p:cNvSpPr/>
          <p:nvPr/>
        </p:nvSpPr>
        <p:spPr>
          <a:xfrm>
            <a:off x="4359397" y="1467872"/>
            <a:ext cx="1178702" cy="8157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solidFill>
                  <a:schemeClr val="tx1"/>
                </a:solidFill>
                <a:latin typeface="Gabriola" panose="04040605051002020D02" pitchFamily="82" charset="0"/>
                <a:cs typeface="2  Kamran" panose="00000400000000000000" pitchFamily="2" charset="-78"/>
              </a:rPr>
              <a:t>Triangle</a:t>
            </a:r>
            <a:endParaRPr lang="en-US" sz="2800" b="1" dirty="0">
              <a:solidFill>
                <a:schemeClr val="tx1"/>
              </a:solidFill>
              <a:latin typeface="Gabriola" panose="04040605051002020D02" pitchFamily="82" charset="0"/>
              <a:cs typeface="2  Kamran" panose="00000400000000000000" pitchFamily="2" charset="-78"/>
            </a:endParaRPr>
          </a:p>
        </p:txBody>
      </p:sp>
      <p:cxnSp>
        <p:nvCxnSpPr>
          <p:cNvPr id="17" name="Straight Arrow Connector 16"/>
          <p:cNvCxnSpPr>
            <a:stCxn id="14" idx="0"/>
            <a:endCxn id="10" idx="2"/>
          </p:cNvCxnSpPr>
          <p:nvPr/>
        </p:nvCxnSpPr>
        <p:spPr>
          <a:xfrm flipH="1" flipV="1">
            <a:off x="3609721" y="949365"/>
            <a:ext cx="1339027" cy="5185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0850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10892258</TotalTime>
  <Words>843</Words>
  <Application>Microsoft Office PowerPoint</Application>
  <PresentationFormat>Widescreen</PresentationFormat>
  <Paragraphs>81</Paragraphs>
  <Slides>14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2  Kamran</vt:lpstr>
      <vt:lpstr>2  Yekan</vt:lpstr>
      <vt:lpstr>2  Zar</vt:lpstr>
      <vt:lpstr>Arial</vt:lpstr>
      <vt:lpstr>B Yekan</vt:lpstr>
      <vt:lpstr>Calibri</vt:lpstr>
      <vt:lpstr>Calibri Light</vt:lpstr>
      <vt:lpstr>Consolas</vt:lpstr>
      <vt:lpstr>Gabriola</vt:lpstr>
      <vt:lpstr>Webdings</vt:lpstr>
      <vt:lpstr>Wingdings</vt:lpstr>
      <vt:lpstr>Office Theme</vt:lpstr>
      <vt:lpstr>برنامه سازی پیشرفته  (برنامه نویسی شیءگرا: وراثت، ماژول ها و پکیج ها)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معرفی و مفاهیم اولیه پایتون</dc:title>
  <dc:creator>Sadegh</dc:creator>
  <cp:lastModifiedBy>Sadegh</cp:lastModifiedBy>
  <cp:revision>862</cp:revision>
  <dcterms:created xsi:type="dcterms:W3CDTF">2019-12-14T18:20:14Z</dcterms:created>
  <dcterms:modified xsi:type="dcterms:W3CDTF">2020-06-05T06:56:41Z</dcterms:modified>
</cp:coreProperties>
</file>